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58"/>
  </p:notesMasterIdLst>
  <p:sldIdLst>
    <p:sldId id="256" r:id="rId2"/>
    <p:sldId id="331" r:id="rId3"/>
    <p:sldId id="278" r:id="rId4"/>
    <p:sldId id="327" r:id="rId5"/>
    <p:sldId id="406" r:id="rId6"/>
    <p:sldId id="407" r:id="rId7"/>
    <p:sldId id="408" r:id="rId8"/>
    <p:sldId id="418" r:id="rId9"/>
    <p:sldId id="258" r:id="rId10"/>
    <p:sldId id="419" r:id="rId11"/>
    <p:sldId id="420" r:id="rId12"/>
    <p:sldId id="424" r:id="rId13"/>
    <p:sldId id="421" r:id="rId14"/>
    <p:sldId id="422" r:id="rId15"/>
    <p:sldId id="423" r:id="rId16"/>
    <p:sldId id="409" r:id="rId17"/>
    <p:sldId id="425" r:id="rId18"/>
    <p:sldId id="426" r:id="rId19"/>
    <p:sldId id="412" r:id="rId20"/>
    <p:sldId id="413" r:id="rId21"/>
    <p:sldId id="414" r:id="rId22"/>
    <p:sldId id="415" r:id="rId23"/>
    <p:sldId id="427" r:id="rId24"/>
    <p:sldId id="431" r:id="rId25"/>
    <p:sldId id="432" r:id="rId26"/>
    <p:sldId id="433" r:id="rId27"/>
    <p:sldId id="428" r:id="rId28"/>
    <p:sldId id="429" r:id="rId29"/>
    <p:sldId id="430" r:id="rId30"/>
    <p:sldId id="416" r:id="rId31"/>
    <p:sldId id="435" r:id="rId32"/>
    <p:sldId id="437" r:id="rId33"/>
    <p:sldId id="436" r:id="rId34"/>
    <p:sldId id="438" r:id="rId35"/>
    <p:sldId id="439" r:id="rId36"/>
    <p:sldId id="444" r:id="rId37"/>
    <p:sldId id="445" r:id="rId38"/>
    <p:sldId id="441" r:id="rId39"/>
    <p:sldId id="442" r:id="rId40"/>
    <p:sldId id="443" r:id="rId41"/>
    <p:sldId id="446" r:id="rId42"/>
    <p:sldId id="456" r:id="rId43"/>
    <p:sldId id="457" r:id="rId44"/>
    <p:sldId id="458" r:id="rId45"/>
    <p:sldId id="459" r:id="rId46"/>
    <p:sldId id="460" r:id="rId47"/>
    <p:sldId id="461" r:id="rId48"/>
    <p:sldId id="462" r:id="rId49"/>
    <p:sldId id="463" r:id="rId50"/>
    <p:sldId id="464" r:id="rId51"/>
    <p:sldId id="465" r:id="rId52"/>
    <p:sldId id="451" r:id="rId53"/>
    <p:sldId id="328" r:id="rId54"/>
    <p:sldId id="405" r:id="rId55"/>
    <p:sldId id="466" r:id="rId56"/>
    <p:sldId id="467" r:id="rId5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153" autoAdjust="0"/>
    <p:restoredTop sz="94660"/>
  </p:normalViewPr>
  <p:slideViewPr>
    <p:cSldViewPr snapToGrid="0">
      <p:cViewPr varScale="1">
        <p:scale>
          <a:sx n="60" d="100"/>
          <a:sy n="60" d="100"/>
        </p:scale>
        <p:origin x="1476" y="4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60C7C73-5F14-4017-9B8F-D369F00EB1DB}" type="doc">
      <dgm:prSet loTypeId="urn:microsoft.com/office/officeart/2005/8/layout/list1" loCatId="list" qsTypeId="urn:microsoft.com/office/officeart/2005/8/quickstyle/simple2" qsCatId="simple" csTypeId="urn:microsoft.com/office/officeart/2005/8/colors/accent0_1" csCatId="mainScheme"/>
      <dgm:spPr/>
      <dgm:t>
        <a:bodyPr/>
        <a:lstStyle/>
        <a:p>
          <a:endParaRPr lang="en-US"/>
        </a:p>
      </dgm:t>
    </dgm:pt>
    <dgm:pt modelId="{DC80D95F-6D6E-4ABB-9873-14B8BFB0AE24}">
      <dgm:prSet/>
      <dgm:spPr/>
      <dgm:t>
        <a:bodyPr/>
        <a:lstStyle/>
        <a:p>
          <a:r>
            <a:rPr lang="en-US"/>
            <a:t>Text-mining</a:t>
          </a:r>
        </a:p>
      </dgm:t>
    </dgm:pt>
    <dgm:pt modelId="{4A128847-F6B6-443C-85D1-2465273D19E4}" type="parTrans" cxnId="{3FCAA54D-7966-4B52-A035-B88E3D34D86B}">
      <dgm:prSet/>
      <dgm:spPr/>
      <dgm:t>
        <a:bodyPr/>
        <a:lstStyle/>
        <a:p>
          <a:endParaRPr lang="en-US"/>
        </a:p>
      </dgm:t>
    </dgm:pt>
    <dgm:pt modelId="{92E84037-8442-4B83-BAE6-CA682370A9EA}" type="sibTrans" cxnId="{3FCAA54D-7966-4B52-A035-B88E3D34D86B}">
      <dgm:prSet/>
      <dgm:spPr/>
      <dgm:t>
        <a:bodyPr/>
        <a:lstStyle/>
        <a:p>
          <a:endParaRPr lang="en-US"/>
        </a:p>
      </dgm:t>
    </dgm:pt>
    <dgm:pt modelId="{5F7B9681-2D74-4196-B0E4-68C5D9A1333C}">
      <dgm:prSet/>
      <dgm:spPr/>
      <dgm:t>
        <a:bodyPr/>
        <a:lstStyle/>
        <a:p>
          <a:r>
            <a:rPr lang="en-US"/>
            <a:t>Text </a:t>
          </a:r>
          <a:r>
            <a:rPr lang="ko-KR"/>
            <a:t>데이터에서 정보를 채굴</a:t>
          </a:r>
          <a:r>
            <a:rPr lang="en-US"/>
            <a:t>(mining)</a:t>
          </a:r>
          <a:r>
            <a:rPr lang="ko-KR"/>
            <a:t>하는 것으로 </a:t>
          </a:r>
          <a:r>
            <a:rPr lang="en-US"/>
            <a:t>Data-mining</a:t>
          </a:r>
          <a:r>
            <a:rPr lang="ko-KR"/>
            <a:t>의 한 기법</a:t>
          </a:r>
          <a:endParaRPr lang="en-US"/>
        </a:p>
      </dgm:t>
    </dgm:pt>
    <dgm:pt modelId="{31ED4DF5-B4CE-4070-AF4D-BFA3CDD0CC4B}" type="parTrans" cxnId="{D781180C-E04E-4CD0-BC47-0E23CFE4AEFC}">
      <dgm:prSet/>
      <dgm:spPr/>
      <dgm:t>
        <a:bodyPr/>
        <a:lstStyle/>
        <a:p>
          <a:endParaRPr lang="en-US"/>
        </a:p>
      </dgm:t>
    </dgm:pt>
    <dgm:pt modelId="{BB0FA36A-DE03-438E-A8F3-A82F9ECBC62E}" type="sibTrans" cxnId="{D781180C-E04E-4CD0-BC47-0E23CFE4AEFC}">
      <dgm:prSet/>
      <dgm:spPr/>
      <dgm:t>
        <a:bodyPr/>
        <a:lstStyle/>
        <a:p>
          <a:endParaRPr lang="en-US"/>
        </a:p>
      </dgm:t>
    </dgm:pt>
    <dgm:pt modelId="{5BA672B1-D73A-4BE3-B039-4F53EAC8D3C7}">
      <dgm:prSet/>
      <dgm:spPr/>
      <dgm:t>
        <a:bodyPr/>
        <a:lstStyle/>
        <a:p>
          <a:r>
            <a:rPr lang="ko-KR"/>
            <a:t>신문</a:t>
          </a:r>
          <a:r>
            <a:rPr lang="en-US"/>
            <a:t>, </a:t>
          </a:r>
          <a:r>
            <a:rPr lang="ko-KR"/>
            <a:t>뉴스</a:t>
          </a:r>
          <a:r>
            <a:rPr lang="en-US"/>
            <a:t>, SNS, </a:t>
          </a:r>
          <a:r>
            <a:rPr lang="ko-KR"/>
            <a:t>사용자 입력</a:t>
          </a:r>
          <a:r>
            <a:rPr lang="en-US"/>
            <a:t> </a:t>
          </a:r>
          <a:r>
            <a:rPr lang="ko-KR"/>
            <a:t>등의 </a:t>
          </a:r>
          <a:r>
            <a:rPr lang="en-US"/>
            <a:t>article</a:t>
          </a:r>
          <a:r>
            <a:rPr lang="ko-KR"/>
            <a:t>이 분석 대상이 됨</a:t>
          </a:r>
          <a:endParaRPr lang="en-US"/>
        </a:p>
      </dgm:t>
    </dgm:pt>
    <dgm:pt modelId="{2D249628-8A23-409D-BF3A-F2EB911595F9}" type="parTrans" cxnId="{33D912EF-0BE0-4BC9-BF2C-8829F9F59350}">
      <dgm:prSet/>
      <dgm:spPr/>
      <dgm:t>
        <a:bodyPr/>
        <a:lstStyle/>
        <a:p>
          <a:endParaRPr lang="en-US"/>
        </a:p>
      </dgm:t>
    </dgm:pt>
    <dgm:pt modelId="{CAF87503-3312-4F03-9A18-56E04D90E9AB}" type="sibTrans" cxnId="{33D912EF-0BE0-4BC9-BF2C-8829F9F59350}">
      <dgm:prSet/>
      <dgm:spPr/>
      <dgm:t>
        <a:bodyPr/>
        <a:lstStyle/>
        <a:p>
          <a:endParaRPr lang="en-US"/>
        </a:p>
      </dgm:t>
    </dgm:pt>
    <dgm:pt modelId="{EEF5ABD0-B23B-4354-8D9F-8E5FD16041B6}">
      <dgm:prSet/>
      <dgm:spPr/>
      <dgm:t>
        <a:bodyPr/>
        <a:lstStyle/>
        <a:p>
          <a:r>
            <a:rPr lang="ko-KR"/>
            <a:t>딥러닝기술로 전처리 기술의 발전</a:t>
          </a:r>
          <a:endParaRPr lang="en-US"/>
        </a:p>
      </dgm:t>
    </dgm:pt>
    <dgm:pt modelId="{6D4804E4-B661-4CC1-9C6E-05146BF17D98}" type="parTrans" cxnId="{5D69E6C0-CA9C-4667-8A46-E01F8331712D}">
      <dgm:prSet/>
      <dgm:spPr/>
      <dgm:t>
        <a:bodyPr/>
        <a:lstStyle/>
        <a:p>
          <a:endParaRPr lang="en-US"/>
        </a:p>
      </dgm:t>
    </dgm:pt>
    <dgm:pt modelId="{16680C8E-D185-4048-ADCA-3C1630CE8F09}" type="sibTrans" cxnId="{5D69E6C0-CA9C-4667-8A46-E01F8331712D}">
      <dgm:prSet/>
      <dgm:spPr/>
      <dgm:t>
        <a:bodyPr/>
        <a:lstStyle/>
        <a:p>
          <a:endParaRPr lang="en-US"/>
        </a:p>
      </dgm:t>
    </dgm:pt>
    <dgm:pt modelId="{9FA529DD-D3AC-4A35-9E09-8F1AE8F2A33D}">
      <dgm:prSet/>
      <dgm:spPr/>
      <dgm:t>
        <a:bodyPr/>
        <a:lstStyle/>
        <a:p>
          <a:r>
            <a:rPr lang="ko-KR"/>
            <a:t>전처리 기술 </a:t>
          </a:r>
          <a:r>
            <a:rPr lang="en-US"/>
            <a:t>(</a:t>
          </a:r>
          <a:r>
            <a:rPr lang="ko-KR"/>
            <a:t>영어</a:t>
          </a:r>
          <a:r>
            <a:rPr lang="en-US"/>
            <a:t>)</a:t>
          </a:r>
        </a:p>
      </dgm:t>
    </dgm:pt>
    <dgm:pt modelId="{97420B44-8995-46C1-A3D5-E8599F6306F2}" type="parTrans" cxnId="{50331754-DB21-40B1-91F5-E409BE33BF9B}">
      <dgm:prSet/>
      <dgm:spPr/>
      <dgm:t>
        <a:bodyPr/>
        <a:lstStyle/>
        <a:p>
          <a:endParaRPr lang="en-US"/>
        </a:p>
      </dgm:t>
    </dgm:pt>
    <dgm:pt modelId="{A4D82FBC-7D3B-4DE4-A039-E5C7ABAF4E76}" type="sibTrans" cxnId="{50331754-DB21-40B1-91F5-E409BE33BF9B}">
      <dgm:prSet/>
      <dgm:spPr/>
      <dgm:t>
        <a:bodyPr/>
        <a:lstStyle/>
        <a:p>
          <a:endParaRPr lang="en-US"/>
        </a:p>
      </dgm:t>
    </dgm:pt>
    <dgm:pt modelId="{84F78F02-59EF-4E6B-AFFC-322C577353C8}">
      <dgm:prSet/>
      <dgm:spPr/>
      <dgm:t>
        <a:bodyPr/>
        <a:lstStyle/>
        <a:p>
          <a:r>
            <a:rPr lang="ko-KR"/>
            <a:t>문장을 띄어쓰기 단위로 분리</a:t>
          </a:r>
          <a:endParaRPr lang="en-US"/>
        </a:p>
      </dgm:t>
    </dgm:pt>
    <dgm:pt modelId="{C8A18F09-B3BE-4DB0-90B0-F2A2F74010C2}" type="parTrans" cxnId="{6679CD5B-D871-48ED-BB7A-8115903085EF}">
      <dgm:prSet/>
      <dgm:spPr/>
      <dgm:t>
        <a:bodyPr/>
        <a:lstStyle/>
        <a:p>
          <a:endParaRPr lang="en-US"/>
        </a:p>
      </dgm:t>
    </dgm:pt>
    <dgm:pt modelId="{F814A971-6A93-4A81-B9A5-C40AF71CBEDF}" type="sibTrans" cxnId="{6679CD5B-D871-48ED-BB7A-8115903085EF}">
      <dgm:prSet/>
      <dgm:spPr/>
      <dgm:t>
        <a:bodyPr/>
        <a:lstStyle/>
        <a:p>
          <a:endParaRPr lang="en-US"/>
        </a:p>
      </dgm:t>
    </dgm:pt>
    <dgm:pt modelId="{D553840F-F541-47B3-A368-8B9FBFA17E30}">
      <dgm:prSet/>
      <dgm:spPr/>
      <dgm:t>
        <a:bodyPr/>
        <a:lstStyle/>
        <a:p>
          <a:r>
            <a:rPr lang="en-US"/>
            <a:t>go vs going vs went vs be going to</a:t>
          </a:r>
          <a:r>
            <a:rPr lang="ko-KR"/>
            <a:t>를 구분</a:t>
          </a:r>
          <a:endParaRPr lang="en-US"/>
        </a:p>
      </dgm:t>
    </dgm:pt>
    <dgm:pt modelId="{D13AE161-8DBF-412B-99C1-31D7B983904E}" type="parTrans" cxnId="{E7A45FE5-77C0-497B-A65B-200BF6D0964E}">
      <dgm:prSet/>
      <dgm:spPr/>
      <dgm:t>
        <a:bodyPr/>
        <a:lstStyle/>
        <a:p>
          <a:endParaRPr lang="en-US"/>
        </a:p>
      </dgm:t>
    </dgm:pt>
    <dgm:pt modelId="{C3738948-5A39-4A02-BBF3-146EEAB45820}" type="sibTrans" cxnId="{E7A45FE5-77C0-497B-A65B-200BF6D0964E}">
      <dgm:prSet/>
      <dgm:spPr/>
      <dgm:t>
        <a:bodyPr/>
        <a:lstStyle/>
        <a:p>
          <a:endParaRPr lang="en-US"/>
        </a:p>
      </dgm:t>
    </dgm:pt>
    <dgm:pt modelId="{430082B8-3199-4F2B-B118-B5DCC155D8D6}">
      <dgm:prSet/>
      <dgm:spPr/>
      <dgm:t>
        <a:bodyPr/>
        <a:lstStyle/>
        <a:p>
          <a:r>
            <a:rPr lang="en-US"/>
            <a:t>the, a, an </a:t>
          </a:r>
          <a:r>
            <a:rPr lang="ko-KR"/>
            <a:t>제거</a:t>
          </a:r>
          <a:r>
            <a:rPr lang="en-US"/>
            <a:t> </a:t>
          </a:r>
        </a:p>
      </dgm:t>
    </dgm:pt>
    <dgm:pt modelId="{8E25DC36-13DF-4A4D-BF1D-E73680EF1A47}" type="parTrans" cxnId="{233506AB-93C6-475C-A974-292E01285C7E}">
      <dgm:prSet/>
      <dgm:spPr/>
      <dgm:t>
        <a:bodyPr/>
        <a:lstStyle/>
        <a:p>
          <a:endParaRPr lang="en-US"/>
        </a:p>
      </dgm:t>
    </dgm:pt>
    <dgm:pt modelId="{0B241272-8E37-49BD-AB35-F44DA9538ECC}" type="sibTrans" cxnId="{233506AB-93C6-475C-A974-292E01285C7E}">
      <dgm:prSet/>
      <dgm:spPr/>
      <dgm:t>
        <a:bodyPr/>
        <a:lstStyle/>
        <a:p>
          <a:endParaRPr lang="en-US"/>
        </a:p>
      </dgm:t>
    </dgm:pt>
    <dgm:pt modelId="{1DF52BC2-01ED-4150-B570-A9319E3DA2A1}" type="pres">
      <dgm:prSet presAssocID="{560C7C73-5F14-4017-9B8F-D369F00EB1DB}" presName="linear" presStyleCnt="0">
        <dgm:presLayoutVars>
          <dgm:dir/>
          <dgm:animLvl val="lvl"/>
          <dgm:resizeHandles val="exact"/>
        </dgm:presLayoutVars>
      </dgm:prSet>
      <dgm:spPr/>
    </dgm:pt>
    <dgm:pt modelId="{CDEB61B0-B20A-475B-9E8D-FB3A33F788A1}" type="pres">
      <dgm:prSet presAssocID="{DC80D95F-6D6E-4ABB-9873-14B8BFB0AE24}" presName="parentLin" presStyleCnt="0"/>
      <dgm:spPr/>
    </dgm:pt>
    <dgm:pt modelId="{FF2C1D60-85C1-4D89-BCA3-E9681AFCD12B}" type="pres">
      <dgm:prSet presAssocID="{DC80D95F-6D6E-4ABB-9873-14B8BFB0AE24}" presName="parentLeftMargin" presStyleLbl="node1" presStyleIdx="0" presStyleCnt="2"/>
      <dgm:spPr/>
    </dgm:pt>
    <dgm:pt modelId="{F07F9581-D8BB-438C-98A6-106D421B1D6B}" type="pres">
      <dgm:prSet presAssocID="{DC80D95F-6D6E-4ABB-9873-14B8BFB0AE24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DC765EF5-9D97-4288-ADC1-A51170C75A96}" type="pres">
      <dgm:prSet presAssocID="{DC80D95F-6D6E-4ABB-9873-14B8BFB0AE24}" presName="negativeSpace" presStyleCnt="0"/>
      <dgm:spPr/>
    </dgm:pt>
    <dgm:pt modelId="{AA8C48CB-72E8-4CFC-BD9E-15D3E38E61A8}" type="pres">
      <dgm:prSet presAssocID="{DC80D95F-6D6E-4ABB-9873-14B8BFB0AE24}" presName="childText" presStyleLbl="conFgAcc1" presStyleIdx="0" presStyleCnt="2">
        <dgm:presLayoutVars>
          <dgm:bulletEnabled val="1"/>
        </dgm:presLayoutVars>
      </dgm:prSet>
      <dgm:spPr/>
    </dgm:pt>
    <dgm:pt modelId="{9B0629B2-5F37-4383-86BE-F3171B360CBD}" type="pres">
      <dgm:prSet presAssocID="{92E84037-8442-4B83-BAE6-CA682370A9EA}" presName="spaceBetweenRectangles" presStyleCnt="0"/>
      <dgm:spPr/>
    </dgm:pt>
    <dgm:pt modelId="{CC7BE4BF-1D5D-4EE1-9AC7-7F41968F3334}" type="pres">
      <dgm:prSet presAssocID="{9FA529DD-D3AC-4A35-9E09-8F1AE8F2A33D}" presName="parentLin" presStyleCnt="0"/>
      <dgm:spPr/>
    </dgm:pt>
    <dgm:pt modelId="{E696EEFD-60C8-44FC-B8CB-2BE9F7ACB51C}" type="pres">
      <dgm:prSet presAssocID="{9FA529DD-D3AC-4A35-9E09-8F1AE8F2A33D}" presName="parentLeftMargin" presStyleLbl="node1" presStyleIdx="0" presStyleCnt="2"/>
      <dgm:spPr/>
    </dgm:pt>
    <dgm:pt modelId="{191ADC2A-BFA8-4D98-8D2B-A241DEBC9CEE}" type="pres">
      <dgm:prSet presAssocID="{9FA529DD-D3AC-4A35-9E09-8F1AE8F2A33D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B5FC51A0-3B6C-4135-B49D-8ED3D6C27081}" type="pres">
      <dgm:prSet presAssocID="{9FA529DD-D3AC-4A35-9E09-8F1AE8F2A33D}" presName="negativeSpace" presStyleCnt="0"/>
      <dgm:spPr/>
    </dgm:pt>
    <dgm:pt modelId="{24998924-8DC6-4804-BA76-5C6322CA3485}" type="pres">
      <dgm:prSet presAssocID="{9FA529DD-D3AC-4A35-9E09-8F1AE8F2A33D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D781180C-E04E-4CD0-BC47-0E23CFE4AEFC}" srcId="{DC80D95F-6D6E-4ABB-9873-14B8BFB0AE24}" destId="{5F7B9681-2D74-4196-B0E4-68C5D9A1333C}" srcOrd="0" destOrd="0" parTransId="{31ED4DF5-B4CE-4070-AF4D-BFA3CDD0CC4B}" sibTransId="{BB0FA36A-DE03-438E-A8F3-A82F9ECBC62E}"/>
    <dgm:cxn modelId="{D2B20515-914C-4052-A942-9B1BE3BD2F43}" type="presOf" srcId="{5F7B9681-2D74-4196-B0E4-68C5D9A1333C}" destId="{AA8C48CB-72E8-4CFC-BD9E-15D3E38E61A8}" srcOrd="0" destOrd="0" presId="urn:microsoft.com/office/officeart/2005/8/layout/list1"/>
    <dgm:cxn modelId="{A19ABD22-936C-49BA-BE62-10245F04498F}" type="presOf" srcId="{9FA529DD-D3AC-4A35-9E09-8F1AE8F2A33D}" destId="{191ADC2A-BFA8-4D98-8D2B-A241DEBC9CEE}" srcOrd="1" destOrd="0" presId="urn:microsoft.com/office/officeart/2005/8/layout/list1"/>
    <dgm:cxn modelId="{3C0CFC26-42DE-442B-AF08-F80E1E343A17}" type="presOf" srcId="{DC80D95F-6D6E-4ABB-9873-14B8BFB0AE24}" destId="{F07F9581-D8BB-438C-98A6-106D421B1D6B}" srcOrd="1" destOrd="0" presId="urn:microsoft.com/office/officeart/2005/8/layout/list1"/>
    <dgm:cxn modelId="{EEE49736-5592-48D7-A024-35FEFB2CA3DE}" type="presOf" srcId="{D553840F-F541-47B3-A368-8B9FBFA17E30}" destId="{24998924-8DC6-4804-BA76-5C6322CA3485}" srcOrd="0" destOrd="1" presId="urn:microsoft.com/office/officeart/2005/8/layout/list1"/>
    <dgm:cxn modelId="{6679CD5B-D871-48ED-BB7A-8115903085EF}" srcId="{9FA529DD-D3AC-4A35-9E09-8F1AE8F2A33D}" destId="{84F78F02-59EF-4E6B-AFFC-322C577353C8}" srcOrd="0" destOrd="0" parTransId="{C8A18F09-B3BE-4DB0-90B0-F2A2F74010C2}" sibTransId="{F814A971-6A93-4A81-B9A5-C40AF71CBEDF}"/>
    <dgm:cxn modelId="{9BFFF242-485C-42E6-B36C-EABF2493EAF7}" type="presOf" srcId="{9FA529DD-D3AC-4A35-9E09-8F1AE8F2A33D}" destId="{E696EEFD-60C8-44FC-B8CB-2BE9F7ACB51C}" srcOrd="0" destOrd="0" presId="urn:microsoft.com/office/officeart/2005/8/layout/list1"/>
    <dgm:cxn modelId="{7FCEFE63-334C-4F65-A836-537A4992EE31}" type="presOf" srcId="{EEF5ABD0-B23B-4354-8D9F-8E5FD16041B6}" destId="{AA8C48CB-72E8-4CFC-BD9E-15D3E38E61A8}" srcOrd="0" destOrd="2" presId="urn:microsoft.com/office/officeart/2005/8/layout/list1"/>
    <dgm:cxn modelId="{3D53CF49-6181-413A-AF3D-B48445636B0A}" type="presOf" srcId="{DC80D95F-6D6E-4ABB-9873-14B8BFB0AE24}" destId="{FF2C1D60-85C1-4D89-BCA3-E9681AFCD12B}" srcOrd="0" destOrd="0" presId="urn:microsoft.com/office/officeart/2005/8/layout/list1"/>
    <dgm:cxn modelId="{3FCAA54D-7966-4B52-A035-B88E3D34D86B}" srcId="{560C7C73-5F14-4017-9B8F-D369F00EB1DB}" destId="{DC80D95F-6D6E-4ABB-9873-14B8BFB0AE24}" srcOrd="0" destOrd="0" parTransId="{4A128847-F6B6-443C-85D1-2465273D19E4}" sibTransId="{92E84037-8442-4B83-BAE6-CA682370A9EA}"/>
    <dgm:cxn modelId="{50331754-DB21-40B1-91F5-E409BE33BF9B}" srcId="{560C7C73-5F14-4017-9B8F-D369F00EB1DB}" destId="{9FA529DD-D3AC-4A35-9E09-8F1AE8F2A33D}" srcOrd="1" destOrd="0" parTransId="{97420B44-8995-46C1-A3D5-E8599F6306F2}" sibTransId="{A4D82FBC-7D3B-4DE4-A039-E5C7ABAF4E76}"/>
    <dgm:cxn modelId="{42672854-DE63-46C6-AF47-A055C787C0DF}" type="presOf" srcId="{560C7C73-5F14-4017-9B8F-D369F00EB1DB}" destId="{1DF52BC2-01ED-4150-B570-A9319E3DA2A1}" srcOrd="0" destOrd="0" presId="urn:microsoft.com/office/officeart/2005/8/layout/list1"/>
    <dgm:cxn modelId="{1A8F6379-B553-48D6-A4D4-3E467E2F06DE}" type="presOf" srcId="{84F78F02-59EF-4E6B-AFFC-322C577353C8}" destId="{24998924-8DC6-4804-BA76-5C6322CA3485}" srcOrd="0" destOrd="0" presId="urn:microsoft.com/office/officeart/2005/8/layout/list1"/>
    <dgm:cxn modelId="{5AD6018A-F356-4DED-B82F-A5A7013EEF76}" type="presOf" srcId="{5BA672B1-D73A-4BE3-B039-4F53EAC8D3C7}" destId="{AA8C48CB-72E8-4CFC-BD9E-15D3E38E61A8}" srcOrd="0" destOrd="1" presId="urn:microsoft.com/office/officeart/2005/8/layout/list1"/>
    <dgm:cxn modelId="{233506AB-93C6-475C-A974-292E01285C7E}" srcId="{9FA529DD-D3AC-4A35-9E09-8F1AE8F2A33D}" destId="{430082B8-3199-4F2B-B118-B5DCC155D8D6}" srcOrd="2" destOrd="0" parTransId="{8E25DC36-13DF-4A4D-BF1D-E73680EF1A47}" sibTransId="{0B241272-8E37-49BD-AB35-F44DA9538ECC}"/>
    <dgm:cxn modelId="{5D69E6C0-CA9C-4667-8A46-E01F8331712D}" srcId="{DC80D95F-6D6E-4ABB-9873-14B8BFB0AE24}" destId="{EEF5ABD0-B23B-4354-8D9F-8E5FD16041B6}" srcOrd="2" destOrd="0" parTransId="{6D4804E4-B661-4CC1-9C6E-05146BF17D98}" sibTransId="{16680C8E-D185-4048-ADCA-3C1630CE8F09}"/>
    <dgm:cxn modelId="{E7A45FE5-77C0-497B-A65B-200BF6D0964E}" srcId="{9FA529DD-D3AC-4A35-9E09-8F1AE8F2A33D}" destId="{D553840F-F541-47B3-A368-8B9FBFA17E30}" srcOrd="1" destOrd="0" parTransId="{D13AE161-8DBF-412B-99C1-31D7B983904E}" sibTransId="{C3738948-5A39-4A02-BBF3-146EEAB45820}"/>
    <dgm:cxn modelId="{33D912EF-0BE0-4BC9-BF2C-8829F9F59350}" srcId="{DC80D95F-6D6E-4ABB-9873-14B8BFB0AE24}" destId="{5BA672B1-D73A-4BE3-B039-4F53EAC8D3C7}" srcOrd="1" destOrd="0" parTransId="{2D249628-8A23-409D-BF3A-F2EB911595F9}" sibTransId="{CAF87503-3312-4F03-9A18-56E04D90E9AB}"/>
    <dgm:cxn modelId="{DCD5EBF2-76F5-4470-A9BB-E6CA6D0CE4BD}" type="presOf" srcId="{430082B8-3199-4F2B-B118-B5DCC155D8D6}" destId="{24998924-8DC6-4804-BA76-5C6322CA3485}" srcOrd="0" destOrd="2" presId="urn:microsoft.com/office/officeart/2005/8/layout/list1"/>
    <dgm:cxn modelId="{162E40AC-1345-4AC9-9C26-C8EA65C19405}" type="presParOf" srcId="{1DF52BC2-01ED-4150-B570-A9319E3DA2A1}" destId="{CDEB61B0-B20A-475B-9E8D-FB3A33F788A1}" srcOrd="0" destOrd="0" presId="urn:microsoft.com/office/officeart/2005/8/layout/list1"/>
    <dgm:cxn modelId="{5DC025CD-BAD6-4B63-98B2-E26B40CFAD77}" type="presParOf" srcId="{CDEB61B0-B20A-475B-9E8D-FB3A33F788A1}" destId="{FF2C1D60-85C1-4D89-BCA3-E9681AFCD12B}" srcOrd="0" destOrd="0" presId="urn:microsoft.com/office/officeart/2005/8/layout/list1"/>
    <dgm:cxn modelId="{C85507D2-ED17-4301-8D97-F7F5FB1B0909}" type="presParOf" srcId="{CDEB61B0-B20A-475B-9E8D-FB3A33F788A1}" destId="{F07F9581-D8BB-438C-98A6-106D421B1D6B}" srcOrd="1" destOrd="0" presId="urn:microsoft.com/office/officeart/2005/8/layout/list1"/>
    <dgm:cxn modelId="{240574EE-D2AE-4E13-9E60-2D7577E2B6E8}" type="presParOf" srcId="{1DF52BC2-01ED-4150-B570-A9319E3DA2A1}" destId="{DC765EF5-9D97-4288-ADC1-A51170C75A96}" srcOrd="1" destOrd="0" presId="urn:microsoft.com/office/officeart/2005/8/layout/list1"/>
    <dgm:cxn modelId="{F5295014-9110-43B4-A8B5-E277BC73C4B8}" type="presParOf" srcId="{1DF52BC2-01ED-4150-B570-A9319E3DA2A1}" destId="{AA8C48CB-72E8-4CFC-BD9E-15D3E38E61A8}" srcOrd="2" destOrd="0" presId="urn:microsoft.com/office/officeart/2005/8/layout/list1"/>
    <dgm:cxn modelId="{3A4333EF-5A24-4F7A-938B-8E8330F05747}" type="presParOf" srcId="{1DF52BC2-01ED-4150-B570-A9319E3DA2A1}" destId="{9B0629B2-5F37-4383-86BE-F3171B360CBD}" srcOrd="3" destOrd="0" presId="urn:microsoft.com/office/officeart/2005/8/layout/list1"/>
    <dgm:cxn modelId="{F4EEB13D-502A-4142-8D25-3419507060D6}" type="presParOf" srcId="{1DF52BC2-01ED-4150-B570-A9319E3DA2A1}" destId="{CC7BE4BF-1D5D-4EE1-9AC7-7F41968F3334}" srcOrd="4" destOrd="0" presId="urn:microsoft.com/office/officeart/2005/8/layout/list1"/>
    <dgm:cxn modelId="{03C002D2-65E5-49FE-8AE4-DCF4E503482F}" type="presParOf" srcId="{CC7BE4BF-1D5D-4EE1-9AC7-7F41968F3334}" destId="{E696EEFD-60C8-44FC-B8CB-2BE9F7ACB51C}" srcOrd="0" destOrd="0" presId="urn:microsoft.com/office/officeart/2005/8/layout/list1"/>
    <dgm:cxn modelId="{06DAA1D9-D995-4E5A-A181-0D6CCA7F3253}" type="presParOf" srcId="{CC7BE4BF-1D5D-4EE1-9AC7-7F41968F3334}" destId="{191ADC2A-BFA8-4D98-8D2B-A241DEBC9CEE}" srcOrd="1" destOrd="0" presId="urn:microsoft.com/office/officeart/2005/8/layout/list1"/>
    <dgm:cxn modelId="{DE8211B3-66E2-4BCC-B17D-E6196AB4AD77}" type="presParOf" srcId="{1DF52BC2-01ED-4150-B570-A9319E3DA2A1}" destId="{B5FC51A0-3B6C-4135-B49D-8ED3D6C27081}" srcOrd="5" destOrd="0" presId="urn:microsoft.com/office/officeart/2005/8/layout/list1"/>
    <dgm:cxn modelId="{2719FF32-EBE7-4644-90B8-8BF6169FA787}" type="presParOf" srcId="{1DF52BC2-01ED-4150-B570-A9319E3DA2A1}" destId="{24998924-8DC6-4804-BA76-5C6322CA3485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8C48CB-72E8-4CFC-BD9E-15D3E38E61A8}">
      <dsp:nvSpPr>
        <dsp:cNvPr id="0" name=""/>
        <dsp:cNvSpPr/>
      </dsp:nvSpPr>
      <dsp:spPr>
        <a:xfrm>
          <a:off x="0" y="302987"/>
          <a:ext cx="5012532" cy="2302650"/>
        </a:xfrm>
        <a:prstGeom prst="rect">
          <a:avLst/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9028" tIns="354076" rIns="389028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/>
            <a:t>Text </a:t>
          </a:r>
          <a:r>
            <a:rPr lang="ko-KR" sz="1700" kern="1200"/>
            <a:t>데이터에서 정보를 채굴</a:t>
          </a:r>
          <a:r>
            <a:rPr lang="en-US" sz="1700" kern="1200"/>
            <a:t>(mining)</a:t>
          </a:r>
          <a:r>
            <a:rPr lang="ko-KR" sz="1700" kern="1200"/>
            <a:t>하는 것으로 </a:t>
          </a:r>
          <a:r>
            <a:rPr lang="en-US" sz="1700" kern="1200"/>
            <a:t>Data-mining</a:t>
          </a:r>
          <a:r>
            <a:rPr lang="ko-KR" sz="1700" kern="1200"/>
            <a:t>의 한 기법</a:t>
          </a:r>
          <a:endParaRPr lang="en-US" sz="1700" kern="120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sz="1700" kern="1200"/>
            <a:t>신문</a:t>
          </a:r>
          <a:r>
            <a:rPr lang="en-US" sz="1700" kern="1200"/>
            <a:t>, </a:t>
          </a:r>
          <a:r>
            <a:rPr lang="ko-KR" sz="1700" kern="1200"/>
            <a:t>뉴스</a:t>
          </a:r>
          <a:r>
            <a:rPr lang="en-US" sz="1700" kern="1200"/>
            <a:t>, SNS, </a:t>
          </a:r>
          <a:r>
            <a:rPr lang="ko-KR" sz="1700" kern="1200"/>
            <a:t>사용자 입력</a:t>
          </a:r>
          <a:r>
            <a:rPr lang="en-US" sz="1700" kern="1200"/>
            <a:t> </a:t>
          </a:r>
          <a:r>
            <a:rPr lang="ko-KR" sz="1700" kern="1200"/>
            <a:t>등의 </a:t>
          </a:r>
          <a:r>
            <a:rPr lang="en-US" sz="1700" kern="1200"/>
            <a:t>article</a:t>
          </a:r>
          <a:r>
            <a:rPr lang="ko-KR" sz="1700" kern="1200"/>
            <a:t>이 분석 대상이 됨</a:t>
          </a:r>
          <a:endParaRPr lang="en-US" sz="1700" kern="120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sz="1700" kern="1200"/>
            <a:t>딥러닝기술로 전처리 기술의 발전</a:t>
          </a:r>
          <a:endParaRPr lang="en-US" sz="1700" kern="1200"/>
        </a:p>
      </dsp:txBody>
      <dsp:txXfrm>
        <a:off x="0" y="302987"/>
        <a:ext cx="5012532" cy="2302650"/>
      </dsp:txXfrm>
    </dsp:sp>
    <dsp:sp modelId="{F07F9581-D8BB-438C-98A6-106D421B1D6B}">
      <dsp:nvSpPr>
        <dsp:cNvPr id="0" name=""/>
        <dsp:cNvSpPr/>
      </dsp:nvSpPr>
      <dsp:spPr>
        <a:xfrm>
          <a:off x="250626" y="52067"/>
          <a:ext cx="3508772" cy="50184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222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2623" tIns="0" rIns="132623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Text-mining</a:t>
          </a:r>
        </a:p>
      </dsp:txBody>
      <dsp:txXfrm>
        <a:off x="275124" y="76565"/>
        <a:ext cx="3459776" cy="452844"/>
      </dsp:txXfrm>
    </dsp:sp>
    <dsp:sp modelId="{24998924-8DC6-4804-BA76-5C6322CA3485}">
      <dsp:nvSpPr>
        <dsp:cNvPr id="0" name=""/>
        <dsp:cNvSpPr/>
      </dsp:nvSpPr>
      <dsp:spPr>
        <a:xfrm>
          <a:off x="0" y="2948357"/>
          <a:ext cx="5012532" cy="1606500"/>
        </a:xfrm>
        <a:prstGeom prst="rect">
          <a:avLst/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9028" tIns="354076" rIns="389028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sz="1700" kern="1200"/>
            <a:t>문장을 띄어쓰기 단위로 분리</a:t>
          </a:r>
          <a:endParaRPr lang="en-US" sz="1700" kern="120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/>
            <a:t>go vs going vs went vs be going to</a:t>
          </a:r>
          <a:r>
            <a:rPr lang="ko-KR" sz="1700" kern="1200"/>
            <a:t>를 구분</a:t>
          </a:r>
          <a:endParaRPr lang="en-US" sz="1700" kern="120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/>
            <a:t>the, a, an </a:t>
          </a:r>
          <a:r>
            <a:rPr lang="ko-KR" sz="1700" kern="1200"/>
            <a:t>제거</a:t>
          </a:r>
          <a:r>
            <a:rPr lang="en-US" sz="1700" kern="1200"/>
            <a:t> </a:t>
          </a:r>
        </a:p>
      </dsp:txBody>
      <dsp:txXfrm>
        <a:off x="0" y="2948357"/>
        <a:ext cx="5012532" cy="1606500"/>
      </dsp:txXfrm>
    </dsp:sp>
    <dsp:sp modelId="{191ADC2A-BFA8-4D98-8D2B-A241DEBC9CEE}">
      <dsp:nvSpPr>
        <dsp:cNvPr id="0" name=""/>
        <dsp:cNvSpPr/>
      </dsp:nvSpPr>
      <dsp:spPr>
        <a:xfrm>
          <a:off x="250626" y="2697437"/>
          <a:ext cx="3508772" cy="50184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222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2623" tIns="0" rIns="132623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700" kern="1200"/>
            <a:t>전처리 기술 </a:t>
          </a:r>
          <a:r>
            <a:rPr lang="en-US" sz="1700" kern="1200"/>
            <a:t>(</a:t>
          </a:r>
          <a:r>
            <a:rPr lang="ko-KR" sz="1700" kern="1200"/>
            <a:t>영어</a:t>
          </a:r>
          <a:r>
            <a:rPr lang="en-US" sz="1700" kern="1200"/>
            <a:t>)</a:t>
          </a:r>
        </a:p>
      </dsp:txBody>
      <dsp:txXfrm>
        <a:off x="275124" y="2721935"/>
        <a:ext cx="3459776" cy="45284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E58DFB-ADD7-4957-BB94-F1F9E1B3A6FC}" type="datetimeFigureOut">
              <a:rPr lang="ko-KR" altLang="en-US" smtClean="0"/>
              <a:t>2018-04-28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BC2525-453C-434C-A3DF-DC86C0A2F8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50209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S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13259" y="1300786"/>
            <a:ext cx="6517482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13259" y="3886201"/>
            <a:ext cx="6517482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2AC33A-59F3-41B6-9F78-016BE198C5B6}" type="datetime1">
              <a:rPr lang="ko-KR" altLang="en-US" smtClean="0"/>
              <a:t>2018-04-28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6D34F-D913-4ED9-813A-86A0DB0047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48336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6" y="4289374"/>
            <a:ext cx="7773324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88558" y="698261"/>
            <a:ext cx="7366899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1" y="5108728"/>
            <a:ext cx="7773339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96176-9A44-4053-97BB-6AC894BBC42D}" type="datetime1">
              <a:rPr lang="ko-KR" altLang="en-US" smtClean="0"/>
              <a:t>2018-04-28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6D34F-D913-4ED9-813A-86A0DB0047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21205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1" y="609600"/>
            <a:ext cx="7773339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1" y="4204821"/>
            <a:ext cx="7773339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2AF9B-21A2-403B-9E81-FF56FAD15FEF}" type="datetime1">
              <a:rPr lang="ko-KR" altLang="en-US" smtClean="0"/>
              <a:t>2018-04-28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6D34F-D913-4ED9-813A-86A0DB0047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02467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59" y="872588"/>
            <a:ext cx="6977064" cy="2729915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290484" y="3610032"/>
            <a:ext cx="6564224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1" y="4372797"/>
            <a:ext cx="7773339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B0E55-2DA1-4ED5-9BED-446D4D7F5A2E}" type="datetime1">
              <a:rPr lang="ko-KR" altLang="en-US" smtClean="0"/>
              <a:t>2018-04-28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6D34F-D913-4ED9-813A-86A0DB00479F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737626" y="887859"/>
            <a:ext cx="546888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850130" y="3120015"/>
            <a:ext cx="553641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183334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1" y="2138722"/>
            <a:ext cx="7773339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1" y="4662335"/>
            <a:ext cx="777333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C71E6-27D0-4455-9EBE-D848F8D3F854}" type="datetime1">
              <a:rPr lang="ko-KR" altLang="en-US" smtClean="0"/>
              <a:t>2018-04-28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6D34F-D913-4ED9-813A-86A0DB0047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59812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331" y="609600"/>
            <a:ext cx="7773339" cy="1605094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331" y="2367093"/>
            <a:ext cx="2474232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331" y="2943356"/>
            <a:ext cx="2474232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39292" y="2367093"/>
            <a:ext cx="246864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331012" y="2943356"/>
            <a:ext cx="2477513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79974" y="2367093"/>
            <a:ext cx="247869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979974" y="2943356"/>
            <a:ext cx="247869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150D5-32CB-4C14-90F3-F57AEF2104DF}" type="datetime1">
              <a:rPr lang="ko-KR" altLang="en-US" smtClean="0"/>
              <a:t>2018-04-28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6D34F-D913-4ED9-813A-86A0DB0047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39492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그림 열 3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331" y="610772"/>
            <a:ext cx="7773339" cy="1603922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5331" y="4204820"/>
            <a:ext cx="2472307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331" y="2367093"/>
            <a:ext cx="2472307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5331" y="4781082"/>
            <a:ext cx="2472307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32069" y="4204820"/>
            <a:ext cx="247637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331011" y="2367093"/>
            <a:ext cx="2477514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331011" y="4781081"/>
            <a:ext cx="2477514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79974" y="4204820"/>
            <a:ext cx="247551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979974" y="2367093"/>
            <a:ext cx="2478696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979880" y="4781079"/>
            <a:ext cx="2478790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3B035-02FB-48FD-B534-39CE68A3A7A9}" type="datetime1">
              <a:rPr lang="ko-KR" altLang="en-US" smtClean="0"/>
              <a:t>2018-04-28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6D34F-D913-4ED9-813A-86A0DB0047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84262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331" y="2367094"/>
            <a:ext cx="7773339" cy="3424107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FC81A-7749-436B-AE24-1D312070ACE6}" type="datetime1">
              <a:rPr lang="ko-KR" altLang="en-US" smtClean="0"/>
              <a:t>2018-04-28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6D34F-D913-4ED9-813A-86A0DB0047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16780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609602"/>
            <a:ext cx="1914995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331" y="609602"/>
            <a:ext cx="5744043" cy="5181599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44750-D179-4279-818F-F697B55FDBF5}" type="datetime1">
              <a:rPr lang="ko-KR" altLang="en-US" smtClean="0"/>
              <a:t>2018-04-28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6D34F-D913-4ED9-813A-86A0DB0047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76083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330" y="2367093"/>
            <a:ext cx="7772870" cy="3424107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0D7FD-9C05-458B-A84A-68D778B64FF2}" type="datetime1">
              <a:rPr lang="ko-KR" altLang="en-US" smtClean="0"/>
              <a:t>2018-04-28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6D34F-D913-4ED9-813A-86A0DB0047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72025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1" y="828564"/>
            <a:ext cx="7763814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331" y="3657458"/>
            <a:ext cx="7763814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91A0F-BF52-49F5-B784-84C2F32AFC72}" type="datetime1">
              <a:rPr lang="ko-KR" altLang="en-US" smtClean="0"/>
              <a:t>2018-04-28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6D34F-D913-4ED9-813A-86A0DB0047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71646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332" y="618518"/>
            <a:ext cx="7773338" cy="1596177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330" y="2367093"/>
            <a:ext cx="3829520" cy="3424107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4629150" y="2367093"/>
            <a:ext cx="3829050" cy="3424107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61A8F-C397-431F-A679-3D3C4C96F961}" type="datetime1">
              <a:rPr lang="ko-KR" altLang="en-US" smtClean="0"/>
              <a:t>2018-04-28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6D34F-D913-4ED9-813A-86A0DB0047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60861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332" y="618518"/>
            <a:ext cx="7773338" cy="1596177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9746" y="2371018"/>
            <a:ext cx="3655106" cy="679994"/>
          </a:xfrm>
        </p:spPr>
        <p:txBody>
          <a:bodyPr anchor="b">
            <a:noAutofit/>
          </a:bodyPr>
          <a:lstStyle>
            <a:lvl1pPr marL="0" indent="0">
              <a:lnSpc>
                <a:spcPct val="7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331" y="3051013"/>
            <a:ext cx="3829520" cy="2740187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97317" y="2371018"/>
            <a:ext cx="3661353" cy="679994"/>
          </a:xfrm>
        </p:spPr>
        <p:txBody>
          <a:bodyPr anchor="b">
            <a:noAutofit/>
          </a:bodyPr>
          <a:lstStyle>
            <a:lvl1pPr marL="0" indent="0">
              <a:lnSpc>
                <a:spcPct val="7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4629150" y="3051013"/>
            <a:ext cx="3829051" cy="2740187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AE46F1-8DC3-4F98-9F2B-EAD15FDF3D0A}" type="datetime1">
              <a:rPr lang="ko-KR" altLang="en-US" smtClean="0"/>
              <a:t>2018-04-28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6D34F-D913-4ED9-813A-86A0DB0047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25101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619F3A-B115-4847-B586-E5DEEDC31618}" type="datetime1">
              <a:rPr lang="ko-KR" altLang="en-US" smtClean="0"/>
              <a:t>2018-04-28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6D34F-D913-4ED9-813A-86A0DB0047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43726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B4B7B-22F5-436A-84B8-4BE57947BF75}" type="datetime1">
              <a:rPr lang="ko-KR" altLang="en-US" smtClean="0"/>
              <a:t>2018-04-28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6D34F-D913-4ED9-813A-86A0DB0047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68519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1" y="609600"/>
            <a:ext cx="2951766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3808547" y="609601"/>
            <a:ext cx="4650122" cy="5181599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1" y="2632852"/>
            <a:ext cx="2951767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9669A-EC47-4F8E-9859-1393F6712BA1}" type="datetime1">
              <a:rPr lang="ko-KR" altLang="en-US" smtClean="0"/>
              <a:t>2018-04-28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6D34F-D913-4ED9-813A-86A0DB0047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96854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2" y="609600"/>
            <a:ext cx="4129618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004270" y="609601"/>
            <a:ext cx="3005851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2632853"/>
            <a:ext cx="4129604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92530-B002-43E0-8F42-812F04904532}" type="datetime1">
              <a:rPr lang="ko-KR" altLang="en-US" smtClean="0"/>
              <a:t>2018-04-28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6D34F-D913-4ED9-813A-86A0DB0047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93315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"/>
            <a:ext cx="9144002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332" y="618518"/>
            <a:ext cx="7773338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331" y="2367094"/>
            <a:ext cx="7773339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759053" y="5883276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7B8B3257-6C0C-4EF7-A86A-5213E6B08E09}" type="datetime1">
              <a:rPr lang="ko-KR" altLang="en-US" smtClean="0"/>
              <a:t>2018-04-28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331" y="5883276"/>
            <a:ext cx="50046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85509" y="5883276"/>
            <a:ext cx="5731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2B56D34F-D913-4ED9-813A-86A0DB0047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57996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</p:sldLayoutIdLst>
  <p:hf hdr="0" ftr="0" dt="0"/>
  <p:txStyles>
    <p:titleStyle>
      <a:lvl1pPr algn="ctr" defTabSz="914400" rtl="0" eaLnBrk="1" latinLnBrk="1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30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hyperlink" Target="https://rmarkdown.rstudio.com/flexdashboard/index.html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7" Type="http://schemas.openxmlformats.org/officeDocument/2006/relationships/image" Target="../media/image61.jpg"/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jpg"/><Relationship Id="rId5" Type="http://schemas.openxmlformats.org/officeDocument/2006/relationships/image" Target="../media/image59.jpg"/><Relationship Id="rId4" Type="http://schemas.openxmlformats.org/officeDocument/2006/relationships/image" Target="../media/image58.jp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D760A7-72DF-4BB4-BBBF-8BF5F9B1FF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13259" y="1300786"/>
            <a:ext cx="6517482" cy="4058392"/>
          </a:xfrm>
        </p:spPr>
        <p:txBody>
          <a:bodyPr anchor="t">
            <a:normAutofit/>
          </a:bodyPr>
          <a:lstStyle/>
          <a:p>
            <a:r>
              <a:rPr lang="en-US" altLang="ko-KR" cap="none" dirty="0"/>
              <a:t>Lecture 3</a:t>
            </a:r>
            <a:br>
              <a:rPr lang="en-US" altLang="ko-KR" cap="none" dirty="0"/>
            </a:br>
            <a:br>
              <a:rPr lang="en-US" altLang="ko-KR" cap="none" dirty="0"/>
            </a:br>
            <a:r>
              <a:rPr lang="en-US" altLang="ko-KR" cap="none" dirty="0"/>
              <a:t>ggplot2 &amp; </a:t>
            </a:r>
            <a:r>
              <a:rPr lang="en-US" altLang="ko-KR" cap="none" dirty="0" err="1"/>
              <a:t>wordcloud</a:t>
            </a:r>
            <a:r>
              <a:rPr lang="en-US" altLang="ko-KR" cap="none" dirty="0"/>
              <a:t> &amp; </a:t>
            </a:r>
            <a:r>
              <a:rPr lang="en-US" altLang="ko-KR" cap="none" dirty="0" err="1"/>
              <a:t>flexdashboard</a:t>
            </a:r>
            <a:br>
              <a:rPr lang="en-US" altLang="ko-KR" cap="none" dirty="0"/>
            </a:br>
            <a:r>
              <a:rPr lang="en-US" altLang="ko-KR" cap="none" dirty="0"/>
              <a:t>(I have a dream)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3B0751F-8F1B-4E40-B160-6C82435EE3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5359178"/>
            <a:ext cx="6858000" cy="979999"/>
          </a:xfrm>
        </p:spPr>
        <p:txBody>
          <a:bodyPr>
            <a:normAutofit lnSpcReduction="10000"/>
          </a:bodyPr>
          <a:lstStyle/>
          <a:p>
            <a:r>
              <a:rPr lang="ko-KR" altLang="en-US" dirty="0" err="1"/>
              <a:t>러닝스푼즈</a:t>
            </a:r>
            <a:endParaRPr lang="en-US" altLang="ko-KR" dirty="0"/>
          </a:p>
          <a:p>
            <a:r>
              <a:rPr lang="en-US" altLang="ko-KR" dirty="0"/>
              <a:t>2018</a:t>
            </a:r>
            <a:r>
              <a:rPr lang="ko-KR" altLang="en-US" dirty="0"/>
              <a:t>년 </a:t>
            </a:r>
            <a:r>
              <a:rPr lang="en-US" altLang="ko-KR" dirty="0"/>
              <a:t>4</a:t>
            </a:r>
            <a:r>
              <a:rPr lang="ko-KR" altLang="en-US" dirty="0"/>
              <a:t>월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1071058-E7CD-4581-A45E-5BAF9AE06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6D34F-D913-4ED9-813A-86A0DB00479F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61703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78E821-15FA-4569-978F-3F61AC7549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332" y="523106"/>
            <a:ext cx="7773338" cy="687767"/>
          </a:xfrm>
        </p:spPr>
        <p:txBody>
          <a:bodyPr/>
          <a:lstStyle/>
          <a:p>
            <a:r>
              <a:rPr lang="en-US" altLang="ko-KR" cap="none" dirty="0" err="1"/>
              <a:t>coord_flip</a:t>
            </a:r>
            <a:r>
              <a:rPr lang="en-US" altLang="ko-KR" cap="none" dirty="0"/>
              <a:t>()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65D038D-98A5-4AF1-8A34-009914D53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6D34F-D913-4ED9-813A-86A0DB00479F}" type="slidenum">
              <a:rPr lang="ko-KR" altLang="en-US" smtClean="0"/>
              <a:t>10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A24A0A2-E33F-4700-8AA9-F94085245F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7874" y="1213880"/>
            <a:ext cx="5528253" cy="167660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CAA13D8-8542-4F0C-82B4-E7C3256C92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127" y="2972998"/>
            <a:ext cx="8301162" cy="3637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9744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78E821-15FA-4569-978F-3F61AC7549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332" y="523106"/>
            <a:ext cx="7773338" cy="687767"/>
          </a:xfrm>
        </p:spPr>
        <p:txBody>
          <a:bodyPr/>
          <a:lstStyle/>
          <a:p>
            <a:r>
              <a:rPr lang="en-US" altLang="ko-KR" cap="none" dirty="0" err="1"/>
              <a:t>Barchart</a:t>
            </a:r>
            <a:r>
              <a:rPr lang="en-US" altLang="ko-KR" cap="none" dirty="0"/>
              <a:t> (color and fill)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65D038D-98A5-4AF1-8A34-009914D53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6D34F-D913-4ED9-813A-86A0DB00479F}" type="slidenum">
              <a:rPr lang="ko-KR" altLang="en-US" smtClean="0"/>
              <a:t>11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BF1A72C-1EE7-48CC-9A5E-6094B67187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2547" y="1187116"/>
            <a:ext cx="3938907" cy="152588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114773F-1EB4-4174-9CC3-566177EA55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12999"/>
            <a:ext cx="9143999" cy="4145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6674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78E821-15FA-4569-978F-3F61AC7549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332" y="523106"/>
            <a:ext cx="7773338" cy="687767"/>
          </a:xfrm>
        </p:spPr>
        <p:txBody>
          <a:bodyPr/>
          <a:lstStyle/>
          <a:p>
            <a:r>
              <a:rPr lang="en-US" altLang="ko-KR" cap="none" dirty="0" err="1"/>
              <a:t>Barchart</a:t>
            </a:r>
            <a:r>
              <a:rPr lang="en-US" altLang="ko-KR" cap="none" dirty="0"/>
              <a:t> (color and fill)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65D038D-98A5-4AF1-8A34-009914D53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6D34F-D913-4ED9-813A-86A0DB00479F}" type="slidenum">
              <a:rPr lang="ko-KR" altLang="en-US" smtClean="0"/>
              <a:t>12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BF1A72C-1EE7-48CC-9A5E-6094B67187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2547" y="1187116"/>
            <a:ext cx="3938907" cy="152588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114773F-1EB4-4174-9CC3-566177EA55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12999"/>
            <a:ext cx="9143999" cy="4145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728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78E821-15FA-4569-978F-3F61AC7549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332" y="523106"/>
            <a:ext cx="7773338" cy="687767"/>
          </a:xfrm>
        </p:spPr>
        <p:txBody>
          <a:bodyPr/>
          <a:lstStyle/>
          <a:p>
            <a:r>
              <a:rPr lang="en-US" altLang="ko-KR" cap="none" dirty="0"/>
              <a:t>Position in </a:t>
            </a:r>
            <a:r>
              <a:rPr lang="en-US" altLang="ko-KR" cap="none" dirty="0" err="1"/>
              <a:t>barchart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65D038D-98A5-4AF1-8A34-009914D53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6D34F-D913-4ED9-813A-86A0DB00479F}" type="slidenum">
              <a:rPr lang="ko-KR" altLang="en-US" smtClean="0"/>
              <a:t>13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752BBF9-303B-4265-BB5D-E32514B021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4802" y="1210873"/>
            <a:ext cx="6154395" cy="107994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C5FAD68-9D83-4455-9270-02D93E1721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59" y="2434152"/>
            <a:ext cx="9033437" cy="4380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3602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78E821-15FA-4569-978F-3F61AC7549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332" y="523106"/>
            <a:ext cx="7773338" cy="687767"/>
          </a:xfrm>
        </p:spPr>
        <p:txBody>
          <a:bodyPr/>
          <a:lstStyle/>
          <a:p>
            <a:r>
              <a:rPr lang="en-US" altLang="ko-KR" cap="none" dirty="0"/>
              <a:t>coordinate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65D038D-98A5-4AF1-8A34-009914D53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6D34F-D913-4ED9-813A-86A0DB00479F}" type="slidenum">
              <a:rPr lang="ko-KR" altLang="en-US" smtClean="0"/>
              <a:t>14</a:t>
            </a:fld>
            <a:endParaRPr lang="ko-KR" altLang="en-US"/>
          </a:p>
        </p:txBody>
      </p:sp>
      <p:pic>
        <p:nvPicPr>
          <p:cNvPr id="7" name="Picture">
            <a:extLst>
              <a:ext uri="{FF2B5EF4-FFF2-40B4-BE49-F238E27FC236}">
                <a16:creationId xmlns:a16="http://schemas.microsoft.com/office/drawing/2014/main" id="{F0B6FC34-5598-48F9-80D8-8260974E0C6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 bwMode="auto">
          <a:xfrm>
            <a:off x="0" y="4266762"/>
            <a:ext cx="3206819" cy="2617021"/>
          </a:xfrm>
          <a:prstGeom prst="rect">
            <a:avLst/>
          </a:prstGeom>
          <a:noFill/>
          <a:ln w="9525">
            <a:solidFill>
              <a:schemeClr val="tx1"/>
            </a:solidFill>
            <a:headEnd/>
            <a:tailEnd/>
          </a:ln>
        </p:spPr>
      </p:pic>
      <p:pic>
        <p:nvPicPr>
          <p:cNvPr id="8" name="Picture">
            <a:extLst>
              <a:ext uri="{FF2B5EF4-FFF2-40B4-BE49-F238E27FC236}">
                <a16:creationId xmlns:a16="http://schemas.microsoft.com/office/drawing/2014/main" id="{9C45D81A-39DB-4EB8-AE55-DBBB56B3B45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 bwMode="auto">
          <a:xfrm>
            <a:off x="3137788" y="4266762"/>
            <a:ext cx="2868424" cy="2617021"/>
          </a:xfrm>
          <a:prstGeom prst="rect">
            <a:avLst/>
          </a:prstGeom>
          <a:noFill/>
          <a:ln w="9525">
            <a:solidFill>
              <a:schemeClr val="tx1"/>
            </a:solidFill>
            <a:headEnd/>
            <a:tailEnd/>
          </a:ln>
        </p:spPr>
      </p:pic>
      <p:pic>
        <p:nvPicPr>
          <p:cNvPr id="9" name="Picture">
            <a:extLst>
              <a:ext uri="{FF2B5EF4-FFF2-40B4-BE49-F238E27FC236}">
                <a16:creationId xmlns:a16="http://schemas.microsoft.com/office/drawing/2014/main" id="{18EE681F-EC0B-471D-8BC7-FDAE7D9D2B0E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 bwMode="auto">
          <a:xfrm>
            <a:off x="5937180" y="4266762"/>
            <a:ext cx="3206819" cy="2617021"/>
          </a:xfrm>
          <a:prstGeom prst="rect">
            <a:avLst/>
          </a:prstGeom>
          <a:noFill/>
          <a:ln w="9525">
            <a:solidFill>
              <a:schemeClr val="tx1"/>
            </a:solidFill>
            <a:headEnd/>
            <a:tailEnd/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8AB4810-EFDE-4E23-98B1-F47BD623E5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4487" y="1390650"/>
            <a:ext cx="5915025" cy="2038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8211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78E821-15FA-4569-978F-3F61AC7549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8666" y="952478"/>
            <a:ext cx="3886668" cy="687767"/>
          </a:xfrm>
        </p:spPr>
        <p:txBody>
          <a:bodyPr/>
          <a:lstStyle/>
          <a:p>
            <a:r>
              <a:rPr lang="en-US" altLang="ko-KR" cap="none" dirty="0"/>
              <a:t>ggplotly (interactive)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65D038D-98A5-4AF1-8A34-009914D53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6D34F-D913-4ED9-813A-86A0DB00479F}" type="slidenum">
              <a:rPr lang="ko-KR" altLang="en-US" smtClean="0"/>
              <a:t>15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FC03CD2-1168-41B3-9202-E85181FD54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106" y="2030051"/>
            <a:ext cx="2869788" cy="116405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872233B-34D7-494D-A459-40C2AE6B5D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1258" y="4677644"/>
            <a:ext cx="4601484" cy="145988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E13B7209-3C82-4597-90E6-3DE8D01205BB}"/>
              </a:ext>
            </a:extLst>
          </p:cNvPr>
          <p:cNvSpPr txBox="1">
            <a:spLocks/>
          </p:cNvSpPr>
          <p:nvPr/>
        </p:nvSpPr>
        <p:spPr>
          <a:xfrm>
            <a:off x="3832528" y="3989877"/>
            <a:ext cx="3886668" cy="6877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endParaRPr lang="ko-KR" altLang="en-US" dirty="0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5EA9DDE9-2AF5-4C14-85B6-7F150A645B19}"/>
              </a:ext>
            </a:extLst>
          </p:cNvPr>
          <p:cNvSpPr txBox="1">
            <a:spLocks/>
          </p:cNvSpPr>
          <p:nvPr/>
        </p:nvSpPr>
        <p:spPr>
          <a:xfrm>
            <a:off x="2628666" y="3663899"/>
            <a:ext cx="3886668" cy="6877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cap="none" dirty="0"/>
              <a:t>save a plot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523408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BD1CF9-1163-4BC5-BBFF-A32FF9088A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4D284A7-AD95-45B8-BBD1-8C1383DC771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22A99F8-1E57-44FF-9EEA-4D0A9F4FE2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6D34F-D913-4ED9-813A-86A0DB00479F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19056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74B245-705D-4EEC-A59A-E0299BF177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6059528"/>
          </a:xfrm>
        </p:spPr>
        <p:txBody>
          <a:bodyPr/>
          <a:lstStyle/>
          <a:p>
            <a:r>
              <a:rPr lang="en-US" altLang="ko-KR" cap="none" dirty="0"/>
              <a:t>Module 2</a:t>
            </a:r>
            <a:br>
              <a:rPr lang="en-US" altLang="ko-KR" cap="none" dirty="0"/>
            </a:br>
            <a:br>
              <a:rPr lang="en-US" altLang="ko-KR" cap="none" dirty="0"/>
            </a:br>
            <a:r>
              <a:rPr lang="en-US" altLang="ko-KR" cap="none" dirty="0"/>
              <a:t>text-mining</a:t>
            </a:r>
            <a:endParaRPr lang="ko-KR" altLang="en-US" cap="none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B6533D6-256A-4015-BBDD-14AF698C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6D34F-D913-4ED9-813A-86A0DB00479F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77202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74B245-705D-4EEC-A59A-E0299BF177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6059528"/>
          </a:xfrm>
        </p:spPr>
        <p:txBody>
          <a:bodyPr/>
          <a:lstStyle/>
          <a:p>
            <a:r>
              <a:rPr lang="en-US" altLang="ko-KR" cap="none" dirty="0"/>
              <a:t>Module 2-1</a:t>
            </a:r>
            <a:br>
              <a:rPr lang="en-US" altLang="ko-KR" cap="none" dirty="0"/>
            </a:br>
            <a:br>
              <a:rPr lang="en-US" altLang="ko-KR" cap="none" dirty="0"/>
            </a:br>
            <a:r>
              <a:rPr lang="en-US" altLang="ko-KR" cap="none" dirty="0"/>
              <a:t>“I have a dream” – Martin Luther King, Jr.</a:t>
            </a:r>
            <a:endParaRPr lang="ko-KR" altLang="en-US" cap="none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B6533D6-256A-4015-BBDD-14AF698C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6D34F-D913-4ED9-813A-86A0DB00479F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44085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22A99F8-1E57-44FF-9EEA-4D0A9F4FE2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6D34F-D913-4ED9-813A-86A0DB00479F}" type="slidenum">
              <a:rPr lang="ko-KR" altLang="en-US" smtClean="0"/>
              <a:t>19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CA55FBE-FF41-467A-AC1C-229E8A2B75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637" y="1771576"/>
            <a:ext cx="8312727" cy="331484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897252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0505146-4CDE-4DCB-8CC0-8D1D82D1997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5330" y="1796996"/>
            <a:ext cx="7772870" cy="3753014"/>
          </a:xfrm>
        </p:spPr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ko-KR" altLang="en-US" sz="2400" cap="none" dirty="0"/>
              <a:t>수집</a:t>
            </a:r>
            <a:endParaRPr lang="en-US" altLang="ko-KR" sz="2400" cap="none" dirty="0"/>
          </a:p>
          <a:p>
            <a:pPr marL="457200" indent="-457200">
              <a:buAutoNum type="arabicPeriod"/>
            </a:pPr>
            <a:r>
              <a:rPr lang="ko-KR" altLang="en-US" sz="2400" cap="none" dirty="0" err="1"/>
              <a:t>전처리</a:t>
            </a:r>
            <a:r>
              <a:rPr lang="ko-KR" altLang="en-US" sz="2400" cap="none" dirty="0"/>
              <a:t> </a:t>
            </a:r>
            <a:r>
              <a:rPr lang="en-US" altLang="ko-KR" sz="2400" cap="none" dirty="0"/>
              <a:t>– [text-mining]</a:t>
            </a:r>
          </a:p>
          <a:p>
            <a:pPr marL="457200" indent="-457200">
              <a:buAutoNum type="arabicPeriod"/>
            </a:pPr>
            <a:r>
              <a:rPr lang="ko-KR" altLang="en-US" sz="2400" cap="none" dirty="0"/>
              <a:t>분석</a:t>
            </a:r>
            <a:r>
              <a:rPr lang="en-US" altLang="ko-KR" sz="2400" cap="none" dirty="0"/>
              <a:t>, </a:t>
            </a:r>
            <a:r>
              <a:rPr lang="ko-KR" altLang="en-US" sz="2400" cap="none" dirty="0"/>
              <a:t>시각화 </a:t>
            </a:r>
            <a:r>
              <a:rPr lang="en-US" altLang="ko-KR" sz="2400" cap="none" dirty="0"/>
              <a:t>– ggplot2 + </a:t>
            </a:r>
            <a:r>
              <a:rPr lang="en-US" altLang="ko-KR" sz="2400" cap="none" dirty="0" err="1"/>
              <a:t>wordcloud</a:t>
            </a:r>
            <a:endParaRPr lang="en-US" altLang="ko-KR" sz="2400" cap="none" dirty="0"/>
          </a:p>
          <a:p>
            <a:pPr marL="457200" indent="-457200">
              <a:buAutoNum type="arabicPeriod"/>
            </a:pPr>
            <a:r>
              <a:rPr lang="ko-KR" altLang="en-US" sz="2400" cap="none" dirty="0"/>
              <a:t>문서화</a:t>
            </a:r>
            <a:r>
              <a:rPr lang="en-US" altLang="ko-KR" sz="2400" cap="none" dirty="0"/>
              <a:t>, </a:t>
            </a:r>
            <a:r>
              <a:rPr lang="ko-KR" altLang="en-US" sz="2400" cap="none" dirty="0"/>
              <a:t>공유 </a:t>
            </a:r>
            <a:r>
              <a:rPr lang="en-US" altLang="ko-KR" sz="2400" cap="none" dirty="0"/>
              <a:t>– </a:t>
            </a:r>
            <a:r>
              <a:rPr lang="en-US" altLang="ko-KR" sz="2400" cap="none" dirty="0" err="1"/>
              <a:t>flexdashboard</a:t>
            </a:r>
            <a:r>
              <a:rPr lang="en-US" altLang="ko-KR" sz="2400" cap="none" dirty="0"/>
              <a:t> (advanced html for </a:t>
            </a:r>
            <a:r>
              <a:rPr lang="en-US" altLang="ko-KR" sz="2400" cap="none" dirty="0" err="1"/>
              <a:t>rmd</a:t>
            </a:r>
            <a:r>
              <a:rPr lang="en-US" altLang="ko-KR" sz="2400" cap="none" dirty="0"/>
              <a:t>)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0E45CBA-63C1-4001-BFFA-F59FADF77F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6D34F-D913-4ED9-813A-86A0DB00479F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C8DC7B6B-B725-45C6-AA00-3CFADFD03F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332" y="618518"/>
            <a:ext cx="7773338" cy="687767"/>
          </a:xfrm>
        </p:spPr>
        <p:txBody>
          <a:bodyPr/>
          <a:lstStyle/>
          <a:p>
            <a:r>
              <a:rPr lang="ko-KR" altLang="en-US" dirty="0"/>
              <a:t>프로젝트 개요 </a:t>
            </a:r>
            <a:r>
              <a:rPr lang="en-US" altLang="ko-KR" dirty="0"/>
              <a:t>(</a:t>
            </a:r>
            <a:r>
              <a:rPr lang="en-US" altLang="ko-KR" cap="none" dirty="0"/>
              <a:t>“I have a dream”)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103530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AC059A6-D0AC-4807-AFCC-C744D74B77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32" y="703702"/>
            <a:ext cx="5526145" cy="210998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B116C22-73A4-4327-86FC-B0121DDCBF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69" y="2813683"/>
            <a:ext cx="5526145" cy="165727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A1C4FA2-65D4-4F03-8A60-9A6CA30399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67" y="5129665"/>
            <a:ext cx="9053465" cy="168017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0327918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22A99F8-1E57-44FF-9EEA-4D0A9F4FE2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6D34F-D913-4ED9-813A-86A0DB00479F}" type="slidenum">
              <a:rPr lang="ko-KR" altLang="en-US" smtClean="0"/>
              <a:t>21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B6BE2ED-D4C8-4C89-9891-C08B1701EB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462" y="268711"/>
            <a:ext cx="8875076" cy="643189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483723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22A99F8-1E57-44FF-9EEA-4D0A9F4FE2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6D34F-D913-4ED9-813A-86A0DB00479F}" type="slidenum">
              <a:rPr lang="ko-KR" altLang="en-US" smtClean="0"/>
              <a:t>22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805BC40-3B0C-4C45-98B8-5BB2A90042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249" y="149701"/>
            <a:ext cx="7527500" cy="659040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336064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FD4AEB-F4B1-42C6-B987-7134BB386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1A71814-B867-4B72-9281-BD5A65201C5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B86BB87-30F0-4F30-B695-E848965DC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6D34F-D913-4ED9-813A-86A0DB00479F}" type="slidenum">
              <a:rPr lang="ko-KR" altLang="en-US" smtClean="0"/>
              <a:t>23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4E83BA2-A923-4D21-A372-2ED0012242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308" y="100847"/>
            <a:ext cx="8195383" cy="665630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056057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A9C15D4-2EE7-4D05-B87C-91D1F3B9604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4951" y="0"/>
            <a:ext cx="6099049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4ED7B0FB-9654-4441-9545-02D458B6862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044951" cy="6858000"/>
          </a:xfrm>
          <a:prstGeom prst="rect">
            <a:avLst/>
          </a:prstGeom>
          <a:ln>
            <a:noFill/>
          </a:ln>
          <a:effectLst>
            <a:outerShdw blurRad="50800" dist="12700" algn="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BB94C57-FDF3-45A3-9D1F-904523D795D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700" b="77917"/>
          <a:stretch/>
        </p:blipFill>
        <p:spPr>
          <a:xfrm>
            <a:off x="0" y="0"/>
            <a:ext cx="3044951" cy="151447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AEBDF1A-221A-4497-BBA9-57A70D16151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750" t="72830" b="14149"/>
          <a:stretch/>
        </p:blipFill>
        <p:spPr>
          <a:xfrm>
            <a:off x="1032794" y="5962903"/>
            <a:ext cx="1943100" cy="89292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3578E821-15FA-4569-978F-3F61AC7549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805" y="1314450"/>
            <a:ext cx="2133002" cy="368024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latinLnBrk="0"/>
            <a:r>
              <a:rPr lang="en-US" altLang="ko-KR" sz="3500"/>
              <a:t>Summary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65D038D-98A5-4AF1-8A34-009914D53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85508" y="5883275"/>
            <a:ext cx="57316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B56D34F-D913-4ED9-813A-86A0DB00479F}" type="slidenum">
              <a:rPr lang="en-US" altLang="ko-KR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pPr>
                <a:spcAft>
                  <a:spcPts val="600"/>
                </a:spcAft>
              </a:pPr>
              <a:t>24</a:t>
            </a:fld>
            <a:endParaRPr lang="en-US" altLang="ko-KR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graphicFrame>
        <p:nvGraphicFramePr>
          <p:cNvPr id="6" name="TextBox 2">
            <a:extLst>
              <a:ext uri="{FF2B5EF4-FFF2-40B4-BE49-F238E27FC236}">
                <a16:creationId xmlns:a16="http://schemas.microsoft.com/office/drawing/2014/main" id="{7AEC7F6D-44CC-4360-8A9D-0B22BAE3955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17006189"/>
              </p:ext>
            </p:extLst>
          </p:nvPr>
        </p:nvGraphicFramePr>
        <p:xfrm>
          <a:off x="3445668" y="889000"/>
          <a:ext cx="5012532" cy="46069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4668590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78E821-15FA-4569-978F-3F61AC7549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332" y="523106"/>
            <a:ext cx="7773338" cy="687767"/>
          </a:xfrm>
        </p:spPr>
        <p:txBody>
          <a:bodyPr/>
          <a:lstStyle/>
          <a:p>
            <a:r>
              <a:rPr lang="en-US" altLang="ko-KR" cap="none" dirty="0"/>
              <a:t>Summary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65D038D-98A5-4AF1-8A34-009914D53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6D34F-D913-4ED9-813A-86A0DB00479F}" type="slidenum">
              <a:rPr lang="ko-KR" altLang="en-US" smtClean="0"/>
              <a:t>25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12232BD-3F34-4E6F-9E68-05FBF996CAD4}"/>
              </a:ext>
            </a:extLst>
          </p:cNvPr>
          <p:cNvSpPr txBox="1"/>
          <p:nvPr/>
        </p:nvSpPr>
        <p:spPr>
          <a:xfrm>
            <a:off x="413468" y="1431235"/>
            <a:ext cx="8309113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800" dirty="0"/>
              <a:t>Text-mining</a:t>
            </a:r>
            <a:r>
              <a:rPr lang="ko-KR" altLang="en-US" sz="2800" dirty="0"/>
              <a:t> </a:t>
            </a:r>
            <a:r>
              <a:rPr lang="en-US" altLang="ko-KR" sz="2800" dirty="0"/>
              <a:t>Process (plain vanilla) </a:t>
            </a:r>
          </a:p>
          <a:p>
            <a:pPr lvl="1"/>
            <a:r>
              <a:rPr lang="en-US" altLang="ko-KR" sz="2800" dirty="0"/>
              <a:t>0.  Setup</a:t>
            </a:r>
          </a:p>
          <a:p>
            <a:pPr marL="971550" lvl="1" indent="-514350">
              <a:buAutoNum type="arabicPeriod"/>
            </a:pPr>
            <a:r>
              <a:rPr lang="en-US" altLang="ko-KR" sz="2800" dirty="0" err="1"/>
              <a:t>Infile</a:t>
            </a:r>
            <a:r>
              <a:rPr lang="en-US" altLang="ko-KR" sz="2800" dirty="0"/>
              <a:t> and prepare text to “docs”</a:t>
            </a:r>
          </a:p>
          <a:p>
            <a:pPr marL="971550" lvl="1" indent="-514350">
              <a:buAutoNum type="arabicPeriod"/>
            </a:pPr>
            <a:r>
              <a:rPr lang="en-US" altLang="ko-KR" sz="2800" dirty="0"/>
              <a:t>Cleanup the text (“docs”)</a:t>
            </a:r>
          </a:p>
          <a:p>
            <a:pPr marL="971550" lvl="1" indent="-514350">
              <a:buAutoNum type="arabicPeriod"/>
            </a:pPr>
            <a:r>
              <a:rPr lang="en-US" altLang="ko-KR" sz="2800" dirty="0"/>
              <a:t>Arriving to frequency table (“docs” to “</a:t>
            </a:r>
            <a:r>
              <a:rPr lang="en-US" altLang="ko-KR" sz="2800" dirty="0" err="1"/>
              <a:t>freqTable</a:t>
            </a:r>
            <a:r>
              <a:rPr lang="en-US" altLang="ko-KR" sz="2800" dirty="0"/>
              <a:t>”)</a:t>
            </a:r>
          </a:p>
          <a:p>
            <a:pPr marL="971550" lvl="1" indent="-514350">
              <a:buAutoNum type="arabicPeriod"/>
            </a:pPr>
            <a:r>
              <a:rPr lang="en-US" altLang="ko-KR" sz="2800" dirty="0"/>
              <a:t>Render </a:t>
            </a:r>
            <a:r>
              <a:rPr lang="en-US" altLang="ko-KR" sz="2800" dirty="0" err="1"/>
              <a:t>barplot</a:t>
            </a:r>
            <a:endParaRPr lang="en-US" altLang="ko-KR" sz="2800" dirty="0"/>
          </a:p>
          <a:p>
            <a:pPr marL="971550" lvl="1" indent="-514350">
              <a:buAutoNum type="arabicPeriod"/>
            </a:pPr>
            <a:r>
              <a:rPr lang="en-US" altLang="ko-KR" sz="2800" dirty="0"/>
              <a:t>Render </a:t>
            </a:r>
            <a:r>
              <a:rPr lang="en-US" altLang="ko-KR" sz="2800" dirty="0" err="1"/>
              <a:t>wordcloud</a:t>
            </a:r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5665D4-4972-49A4-AA15-549D1583653B}"/>
              </a:ext>
            </a:extLst>
          </p:cNvPr>
          <p:cNvSpPr txBox="1"/>
          <p:nvPr/>
        </p:nvSpPr>
        <p:spPr>
          <a:xfrm>
            <a:off x="413468" y="4807846"/>
            <a:ext cx="830911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800" dirty="0"/>
              <a:t>Question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2800" dirty="0"/>
              <a:t>한</a:t>
            </a:r>
            <a:r>
              <a:rPr lang="en-US" altLang="ko-KR" sz="2800" dirty="0"/>
              <a:t>/</a:t>
            </a:r>
            <a:r>
              <a:rPr lang="ko-KR" altLang="en-US" sz="2800" dirty="0"/>
              <a:t>영에는 어떤 공통점이 있나요</a:t>
            </a:r>
            <a:r>
              <a:rPr lang="en-US" altLang="ko-KR" sz="2800" dirty="0"/>
              <a:t>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2800" dirty="0"/>
              <a:t>한</a:t>
            </a:r>
            <a:r>
              <a:rPr lang="en-US" altLang="ko-KR" sz="2800" dirty="0"/>
              <a:t>/</a:t>
            </a:r>
            <a:r>
              <a:rPr lang="ko-KR" altLang="en-US" sz="2800" dirty="0"/>
              <a:t>영에는 어떤 차이가 있나요</a:t>
            </a:r>
            <a:r>
              <a:rPr lang="en-US" altLang="ko-KR" sz="28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8762640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74B245-705D-4EEC-A59A-E0299BF177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6059528"/>
          </a:xfrm>
        </p:spPr>
        <p:txBody>
          <a:bodyPr/>
          <a:lstStyle/>
          <a:p>
            <a:r>
              <a:rPr lang="en-US" altLang="ko-KR" cap="none" dirty="0"/>
              <a:t>Module 2-2</a:t>
            </a:r>
            <a:br>
              <a:rPr lang="en-US" altLang="ko-KR" cap="none" dirty="0"/>
            </a:br>
            <a:br>
              <a:rPr lang="en-US" altLang="ko-KR" cap="none" dirty="0"/>
            </a:br>
            <a:r>
              <a:rPr lang="en-US" altLang="ko-KR" cap="none" dirty="0"/>
              <a:t>“</a:t>
            </a:r>
            <a:r>
              <a:rPr lang="ko-KR" altLang="en-US" cap="none" dirty="0"/>
              <a:t>소나기</a:t>
            </a:r>
            <a:r>
              <a:rPr lang="en-US" altLang="ko-KR" cap="none" dirty="0"/>
              <a:t>” – </a:t>
            </a:r>
            <a:r>
              <a:rPr lang="ko-KR" altLang="en-US" cap="none" dirty="0"/>
              <a:t>황순원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B6533D6-256A-4015-BBDD-14AF698C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6D34F-D913-4ED9-813A-86A0DB00479F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71516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17FFF5-7AB1-41B6-8248-8A075C131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482A6D3-40C0-4548-83A5-F4CA76A348F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D0FD74D-01EE-4365-AF13-A40FE8114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6D34F-D913-4ED9-813A-86A0DB00479F}" type="slidenum">
              <a:rPr lang="ko-KR" altLang="en-US" smtClean="0"/>
              <a:t>27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816B91A-A0E3-4D1F-92B5-5E293E4F3C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676" y="100847"/>
            <a:ext cx="8688648" cy="6656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968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0B70D94-73A8-43E7-AF40-1C9470DDD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6D34F-D913-4ED9-813A-86A0DB00479F}" type="slidenum">
              <a:rPr lang="ko-KR" altLang="en-US" smtClean="0"/>
              <a:t>28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21E9D65-4F3A-4154-A2E5-50BDE1E0E7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5568" y="1216602"/>
            <a:ext cx="6632864" cy="4424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472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02FDEB-B8B6-4486-AB47-3C57EFAF0A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DC3BF66-884C-4EEA-92AE-23D59321D48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C39CE11-681C-4DC6-B3F5-84F7E324B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6D34F-D913-4ED9-813A-86A0DB00479F}" type="slidenum">
              <a:rPr lang="ko-KR" altLang="en-US" smtClean="0"/>
              <a:t>29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498AE5F-DD6C-44BB-B89F-4F511492D3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6918" y="311728"/>
            <a:ext cx="6970164" cy="6234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8670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74B245-705D-4EEC-A59A-E0299BF177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6059528"/>
          </a:xfrm>
        </p:spPr>
        <p:txBody>
          <a:bodyPr/>
          <a:lstStyle/>
          <a:p>
            <a:r>
              <a:rPr lang="en-US" altLang="ko-KR" cap="none" dirty="0"/>
              <a:t>Module 1</a:t>
            </a:r>
            <a:br>
              <a:rPr lang="en-US" altLang="ko-KR" cap="none" dirty="0"/>
            </a:br>
            <a:br>
              <a:rPr lang="en-US" altLang="ko-KR" cap="none" dirty="0"/>
            </a:br>
            <a:r>
              <a:rPr lang="en-US" altLang="ko-KR" cap="none" dirty="0"/>
              <a:t>More on ggplot2</a:t>
            </a:r>
            <a:endParaRPr lang="ko-KR" altLang="en-US" cap="none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B6533D6-256A-4015-BBDD-14AF698C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6D34F-D913-4ED9-813A-86A0DB00479F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70325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BD1CF9-1163-4BC5-BBFF-A32FF9088A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4D284A7-AD95-45B8-BBD1-8C1383DC771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22A99F8-1E57-44FF-9EEA-4D0A9F4FE2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6D34F-D913-4ED9-813A-86A0DB00479F}" type="slidenum">
              <a:rPr lang="ko-KR" altLang="en-US" smtClean="0"/>
              <a:t>30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8C7E8D4-3613-4105-878B-8C272065E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636" y="704361"/>
            <a:ext cx="8312728" cy="5862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9370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78E821-15FA-4569-978F-3F61AC7549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332" y="523106"/>
            <a:ext cx="7773338" cy="687767"/>
          </a:xfrm>
        </p:spPr>
        <p:txBody>
          <a:bodyPr/>
          <a:lstStyle/>
          <a:p>
            <a:r>
              <a:rPr lang="en-US" altLang="ko-KR" cap="none" dirty="0"/>
              <a:t>Summary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65D038D-98A5-4AF1-8A34-009914D53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6D34F-D913-4ED9-813A-86A0DB00479F}" type="slidenum">
              <a:rPr lang="ko-KR" altLang="en-US" smtClean="0"/>
              <a:t>31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12232BD-3F34-4E6F-9E68-05FBF996CAD4}"/>
              </a:ext>
            </a:extLst>
          </p:cNvPr>
          <p:cNvSpPr txBox="1"/>
          <p:nvPr/>
        </p:nvSpPr>
        <p:spPr>
          <a:xfrm>
            <a:off x="413468" y="1216551"/>
            <a:ext cx="830911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/>
              <a:t>Text-mining</a:t>
            </a:r>
            <a:r>
              <a:rPr lang="ko-KR" altLang="en-US" sz="2400" dirty="0"/>
              <a:t> </a:t>
            </a:r>
            <a:r>
              <a:rPr lang="en-US" altLang="ko-KR" sz="2400" dirty="0"/>
              <a:t>Process (plain vanilla) </a:t>
            </a:r>
          </a:p>
          <a:p>
            <a:pPr lvl="1"/>
            <a:r>
              <a:rPr lang="en-US" altLang="ko-KR" sz="2400" dirty="0"/>
              <a:t>0.   Setup</a:t>
            </a:r>
          </a:p>
          <a:p>
            <a:pPr marL="971550" lvl="1" indent="-514350">
              <a:buAutoNum type="arabicPeriod"/>
            </a:pPr>
            <a:r>
              <a:rPr lang="en-US" altLang="ko-KR" sz="2400" dirty="0" err="1"/>
              <a:t>Infile</a:t>
            </a:r>
            <a:r>
              <a:rPr lang="en-US" altLang="ko-KR" sz="2400" dirty="0"/>
              <a:t> and prepare text to “docs”</a:t>
            </a:r>
          </a:p>
          <a:p>
            <a:pPr marL="971550" lvl="1" indent="-514350">
              <a:buAutoNum type="arabicPeriod"/>
            </a:pPr>
            <a:r>
              <a:rPr lang="en-US" altLang="ko-KR" sz="2400" dirty="0"/>
              <a:t>Cleanup the text (“docs”)</a:t>
            </a:r>
          </a:p>
          <a:p>
            <a:pPr marL="971550" lvl="1" indent="-514350">
              <a:buAutoNum type="arabicPeriod"/>
            </a:pPr>
            <a:r>
              <a:rPr lang="en-US" altLang="ko-KR" sz="2400" dirty="0"/>
              <a:t>Arriving to frequency table (“docs” to “</a:t>
            </a:r>
            <a:r>
              <a:rPr lang="en-US" altLang="ko-KR" sz="2400" dirty="0" err="1"/>
              <a:t>freqTable</a:t>
            </a:r>
            <a:r>
              <a:rPr lang="en-US" altLang="ko-KR" sz="2400" dirty="0"/>
              <a:t>”)</a:t>
            </a:r>
          </a:p>
          <a:p>
            <a:pPr marL="971550" lvl="1" indent="-514350">
              <a:buAutoNum type="arabicPeriod"/>
            </a:pPr>
            <a:r>
              <a:rPr lang="en-US" altLang="ko-KR" sz="2400" dirty="0"/>
              <a:t>Render </a:t>
            </a:r>
            <a:r>
              <a:rPr lang="en-US" altLang="ko-KR" sz="2400" dirty="0" err="1"/>
              <a:t>barplot</a:t>
            </a:r>
            <a:endParaRPr lang="en-US" altLang="ko-KR" sz="2400" dirty="0"/>
          </a:p>
          <a:p>
            <a:pPr marL="971550" lvl="1" indent="-514350">
              <a:buAutoNum type="arabicPeriod"/>
            </a:pPr>
            <a:r>
              <a:rPr lang="en-US" altLang="ko-KR" sz="2400" dirty="0"/>
              <a:t>Render </a:t>
            </a:r>
            <a:r>
              <a:rPr lang="en-US" altLang="ko-KR" sz="2400" dirty="0" err="1"/>
              <a:t>wordcloud</a:t>
            </a:r>
            <a:endParaRPr lang="en-US" altLang="ko-KR" sz="1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5665D4-4972-49A4-AA15-549D1583653B}"/>
              </a:ext>
            </a:extLst>
          </p:cNvPr>
          <p:cNvSpPr txBox="1"/>
          <p:nvPr/>
        </p:nvSpPr>
        <p:spPr>
          <a:xfrm>
            <a:off x="413468" y="3965011"/>
            <a:ext cx="830911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/>
              <a:t>Question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2000" dirty="0"/>
              <a:t>한</a:t>
            </a:r>
            <a:r>
              <a:rPr lang="en-US" altLang="ko-KR" sz="2000" dirty="0"/>
              <a:t>/</a:t>
            </a:r>
            <a:r>
              <a:rPr lang="ko-KR" altLang="en-US" sz="2000" dirty="0"/>
              <a:t>영에는 어떤 공통점이 있나요</a:t>
            </a:r>
            <a:r>
              <a:rPr lang="en-US" altLang="ko-KR" sz="2000" dirty="0"/>
              <a:t>? </a:t>
            </a:r>
            <a:br>
              <a:rPr lang="en-US" altLang="ko-KR" sz="2000" dirty="0"/>
            </a:br>
            <a:r>
              <a:rPr lang="en-US" altLang="ko-KR" sz="2000" dirty="0"/>
              <a:t>– Step</a:t>
            </a:r>
            <a:r>
              <a:rPr lang="ko-KR" altLang="en-US" sz="2000" dirty="0"/>
              <a:t> </a:t>
            </a:r>
            <a:r>
              <a:rPr lang="en-US" altLang="ko-KR" sz="2000" dirty="0"/>
              <a:t>(0),3,4,5,6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2000" dirty="0"/>
              <a:t>한</a:t>
            </a:r>
            <a:r>
              <a:rPr lang="en-US" altLang="ko-KR" sz="2000" dirty="0"/>
              <a:t>/</a:t>
            </a:r>
            <a:r>
              <a:rPr lang="ko-KR" altLang="en-US" sz="2000" dirty="0"/>
              <a:t>영에는 어떤 차이가 있나요</a:t>
            </a:r>
            <a:r>
              <a:rPr lang="en-US" altLang="ko-KR" sz="2000" dirty="0"/>
              <a:t>?</a:t>
            </a:r>
            <a:br>
              <a:rPr lang="en-US" altLang="ko-KR" sz="2000" dirty="0"/>
            </a:br>
            <a:r>
              <a:rPr lang="en-US" altLang="ko-KR" sz="2000" dirty="0"/>
              <a:t>- Step 1,2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b="1" dirty="0"/>
              <a:t>다음 모듈에서는 어떤 프로그램을 작성해 볼까요</a:t>
            </a:r>
            <a:r>
              <a:rPr lang="en-US" altLang="ko-KR" sz="2400" b="1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163265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74B245-705D-4EEC-A59A-E0299BF177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6059528"/>
          </a:xfrm>
        </p:spPr>
        <p:txBody>
          <a:bodyPr/>
          <a:lstStyle/>
          <a:p>
            <a:r>
              <a:rPr lang="en-US" altLang="ko-KR" cap="none" dirty="0"/>
              <a:t>Module 3</a:t>
            </a:r>
            <a:br>
              <a:rPr lang="en-US" altLang="ko-KR" cap="none" dirty="0"/>
            </a:br>
            <a:br>
              <a:rPr lang="en-US" altLang="ko-KR" cap="none" dirty="0"/>
            </a:br>
            <a:r>
              <a:rPr lang="en-US" altLang="ko-KR" cap="none" dirty="0"/>
              <a:t>Writing</a:t>
            </a:r>
            <a:r>
              <a:rPr lang="ko-KR" altLang="en-US" cap="none" dirty="0"/>
              <a:t> </a:t>
            </a:r>
            <a:r>
              <a:rPr lang="en-US" altLang="ko-KR" cap="none" dirty="0"/>
              <a:t>a</a:t>
            </a:r>
            <a:r>
              <a:rPr lang="ko-KR" altLang="en-US" cap="none" dirty="0"/>
              <a:t> </a:t>
            </a:r>
            <a:r>
              <a:rPr lang="en-US" altLang="ko-KR" cap="none" dirty="0"/>
              <a:t>function</a:t>
            </a:r>
            <a:br>
              <a:rPr lang="en-US" altLang="ko-KR" cap="none" dirty="0"/>
            </a:br>
            <a:br>
              <a:rPr lang="en-US" altLang="ko-KR" cap="none" dirty="0"/>
            </a:br>
            <a:r>
              <a:rPr lang="en-US" altLang="ko-KR" sz="2400" cap="none" dirty="0"/>
              <a:t>(</a:t>
            </a:r>
            <a:r>
              <a:rPr lang="ko-KR" altLang="en-US" sz="2400" dirty="0"/>
              <a:t>길고</a:t>
            </a:r>
            <a:r>
              <a:rPr lang="en-US" altLang="ko-KR" sz="2400" dirty="0"/>
              <a:t>, </a:t>
            </a:r>
            <a:r>
              <a:rPr lang="ko-KR" altLang="en-US" sz="2400" dirty="0"/>
              <a:t>전형적이고</a:t>
            </a:r>
            <a:r>
              <a:rPr lang="en-US" altLang="ko-KR" sz="2400" dirty="0"/>
              <a:t>, </a:t>
            </a:r>
            <a:r>
              <a:rPr lang="ko-KR" altLang="en-US" sz="2400" dirty="0"/>
              <a:t>반복적인 코드는 </a:t>
            </a:r>
            <a:br>
              <a:rPr lang="en-US" altLang="ko-KR" sz="2400" dirty="0"/>
            </a:br>
            <a:r>
              <a:rPr lang="ko-KR" altLang="en-US" sz="2400" dirty="0"/>
              <a:t>함수로 묶는 것이 </a:t>
            </a:r>
            <a:r>
              <a:rPr lang="ko-KR" altLang="en-US" sz="2400" dirty="0" err="1"/>
              <a:t>바람직</a:t>
            </a:r>
            <a:r>
              <a:rPr lang="en-US" altLang="ko-KR" sz="2400" dirty="0"/>
              <a:t>!)</a:t>
            </a:r>
            <a:endParaRPr lang="ko-KR" altLang="en-US" cap="none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B6533D6-256A-4015-BBDD-14AF698C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6D34F-D913-4ED9-813A-86A0DB00479F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68157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4B1386-88DB-4E1D-A75F-D34FF1186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85509" y="5883276"/>
            <a:ext cx="573161" cy="365125"/>
          </a:xfrm>
        </p:spPr>
        <p:txBody>
          <a:bodyPr/>
          <a:lstStyle/>
          <a:p>
            <a:fld id="{2B56D34F-D913-4ED9-813A-86A0DB00479F}" type="slidenum">
              <a:rPr lang="ko-KR" altLang="en-US" smtClean="0"/>
              <a:t>33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6C3955C-C690-470A-9964-E49779E2D7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462" y="0"/>
            <a:ext cx="8875075" cy="209201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3F43C74-00ED-4EA8-809D-EEA3D05E30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462" y="2226200"/>
            <a:ext cx="8875076" cy="46032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289202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3ECD9A-4F93-4189-B7A3-671637007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0E3740D-DBB8-4559-94E4-B9CE4C82BFC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327FF54-44D7-4413-9884-AF69B74EB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6D34F-D913-4ED9-813A-86A0DB00479F}" type="slidenum">
              <a:rPr lang="ko-KR" altLang="en-US" smtClean="0"/>
              <a:t>34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AFB13EA-4427-4C42-9C4F-AAF4087DC1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" y="55245"/>
            <a:ext cx="9144000" cy="676656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DBA65476-F619-4553-ADD7-0F02E82A25DA}"/>
              </a:ext>
            </a:extLst>
          </p:cNvPr>
          <p:cNvSpPr/>
          <p:nvPr/>
        </p:nvSpPr>
        <p:spPr>
          <a:xfrm>
            <a:off x="302150" y="302150"/>
            <a:ext cx="6567777" cy="429370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9306C76-025D-4A9C-9629-85630275B531}"/>
              </a:ext>
            </a:extLst>
          </p:cNvPr>
          <p:cNvSpPr/>
          <p:nvPr/>
        </p:nvSpPr>
        <p:spPr>
          <a:xfrm>
            <a:off x="302150" y="6316246"/>
            <a:ext cx="1789043" cy="239604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700928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52E419F-6446-4948-A704-86C4CDB0BE0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12639" y="5532784"/>
            <a:ext cx="8925372" cy="1058848"/>
          </a:xfrm>
        </p:spPr>
        <p:txBody>
          <a:bodyPr/>
          <a:lstStyle/>
          <a:p>
            <a:r>
              <a:rPr lang="ko-KR" altLang="en-US" dirty="0"/>
              <a:t>다른</a:t>
            </a:r>
            <a:r>
              <a:rPr lang="en-US" altLang="ko-KR" dirty="0"/>
              <a:t> .R </a:t>
            </a:r>
            <a:r>
              <a:rPr lang="ko-KR" altLang="en-US" dirty="0"/>
              <a:t>파일에 저장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이 함수를 사용하기 위해서는 </a:t>
            </a:r>
            <a:r>
              <a:rPr lang="en-US" altLang="ko-KR" cap="none" dirty="0"/>
              <a:t>source</a:t>
            </a:r>
            <a:r>
              <a:rPr lang="en-US" altLang="ko-KR" dirty="0"/>
              <a:t>(“LSR.R”)</a:t>
            </a:r>
            <a:r>
              <a:rPr lang="ko-KR" altLang="en-US" dirty="0"/>
              <a:t>을 실행하면 됨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D5B113E-4BC7-4E8C-944F-814AAB68B8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6D34F-D913-4ED9-813A-86A0DB00479F}" type="slidenum">
              <a:rPr lang="ko-KR" altLang="en-US" smtClean="0"/>
              <a:t>35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AB0F98A-9D63-41F7-B4E8-ADAB1D10F5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56967" cy="5404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8359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74B245-705D-4EEC-A59A-E0299BF177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6059528"/>
          </a:xfrm>
        </p:spPr>
        <p:txBody>
          <a:bodyPr/>
          <a:lstStyle/>
          <a:p>
            <a:r>
              <a:rPr lang="en-US" altLang="ko-KR" cap="none" dirty="0"/>
              <a:t>Module 4</a:t>
            </a:r>
            <a:br>
              <a:rPr lang="en-US" altLang="ko-KR" cap="none" dirty="0"/>
            </a:br>
            <a:br>
              <a:rPr lang="en-US" altLang="ko-KR" cap="none" dirty="0"/>
            </a:br>
            <a:r>
              <a:rPr lang="en-US" altLang="ko-KR" cap="none" dirty="0" err="1"/>
              <a:t>flexdashboard</a:t>
            </a:r>
            <a:endParaRPr lang="ko-KR" altLang="en-US" cap="none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B6533D6-256A-4015-BBDD-14AF698C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6D34F-D913-4ED9-813A-86A0DB00479F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87930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">
            <a:extLst>
              <a:ext uri="{FF2B5EF4-FFF2-40B4-BE49-F238E27FC236}">
                <a16:creationId xmlns:a16="http://schemas.microsoft.com/office/drawing/2014/main" id="{68FBBF1E-1555-488E-8C0C-058E5710BE8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9144002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2">
            <a:extLst>
              <a:ext uri="{FF2B5EF4-FFF2-40B4-BE49-F238E27FC236}">
                <a16:creationId xmlns:a16="http://schemas.microsoft.com/office/drawing/2014/main" id="{F53966F8-4E34-4797-9621-E8C53362EBA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 useBgFill="1">
        <p:nvSpPr>
          <p:cNvPr id="21" name="Rectangle 14">
            <a:extLst>
              <a:ext uri="{FF2B5EF4-FFF2-40B4-BE49-F238E27FC236}">
                <a16:creationId xmlns:a16="http://schemas.microsoft.com/office/drawing/2014/main" id="{2A777140-1721-4B3F-93FB-E21A58B0A80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C7A914E-9CB8-4F9C-A551-0E4C338228C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7759" y="480060"/>
            <a:ext cx="4153915" cy="5897880"/>
          </a:xfrm>
          <a:prstGeom prst="rect">
            <a:avLst/>
          </a:prstGeom>
          <a:solidFill>
            <a:srgbClr val="FFFFFF"/>
          </a:solidFill>
          <a:ln w="222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424A360-DE61-42B8-BF2C-91E703C86C9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2324" y="480060"/>
            <a:ext cx="4153916" cy="5897880"/>
          </a:xfrm>
          <a:prstGeom prst="rect">
            <a:avLst/>
          </a:prstGeom>
          <a:solidFill>
            <a:srgbClr val="FFFFFF"/>
          </a:solidFill>
          <a:ln w="222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3030043-E8DE-432C-9A19-AACDA79E78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872" y="1721826"/>
            <a:ext cx="4059688" cy="349133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32E5514-46A5-4C0E-ACA6-E41D144595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0111" y="1970888"/>
            <a:ext cx="4100285" cy="2993207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605E160-E7C7-4858-AD28-7071B13F2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18725" y="6386446"/>
            <a:ext cx="78938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B56D34F-D913-4ED9-813A-86A0DB00479F}" type="slidenum">
              <a:rPr lang="en-US" altLang="ko-KR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pPr>
                <a:spcAft>
                  <a:spcPts val="600"/>
                </a:spcAft>
              </a:pPr>
              <a:t>37</a:t>
            </a:fld>
            <a:endParaRPr lang="en-US" altLang="ko-KR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848511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>
            <a:extLst>
              <a:ext uri="{FF2B5EF4-FFF2-40B4-BE49-F238E27FC236}">
                <a16:creationId xmlns:a16="http://schemas.microsoft.com/office/drawing/2014/main" id="{68FBBF1E-1555-488E-8C0C-058E5710BE8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9144002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53966F8-4E34-4797-9621-E8C53362EBA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861DD06-AB17-4E8B-B828-D863D16E2AD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05C5E6F-4FE2-4104-94D7-9D6C8798E9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2649" y="826540"/>
            <a:ext cx="3968750" cy="520491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270E209-93A4-41AE-A8E0-574BF4A97D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600" y="1186769"/>
            <a:ext cx="3968749" cy="4484461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20F82A5-4413-438B-9AA9-990E842114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85508" y="6431916"/>
            <a:ext cx="71504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B56D34F-D913-4ED9-813A-86A0DB00479F}" type="slidenum">
              <a:rPr lang="en-US" altLang="ko-KR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pPr>
                <a:spcAft>
                  <a:spcPts val="600"/>
                </a:spcAft>
              </a:pPr>
              <a:t>38</a:t>
            </a:fld>
            <a:endParaRPr lang="en-US" altLang="ko-KR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8441198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256214-3DDC-4761-AA26-B23DE37228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332" y="180368"/>
            <a:ext cx="7773338" cy="1248381"/>
          </a:xfrm>
        </p:spPr>
        <p:txBody>
          <a:bodyPr>
            <a:normAutofit/>
          </a:bodyPr>
          <a:lstStyle/>
          <a:p>
            <a:r>
              <a:rPr lang="en-US" altLang="ko-KR" cap="none" dirty="0" err="1"/>
              <a:t>Flexdashboard</a:t>
            </a:r>
            <a:r>
              <a:rPr lang="en-US" altLang="ko-KR" cap="none" dirty="0"/>
              <a:t> – </a:t>
            </a:r>
            <a:br>
              <a:rPr lang="en-US" altLang="ko-KR" cap="none" dirty="0"/>
            </a:br>
            <a:r>
              <a:rPr lang="en-US" altLang="ko-KR" cap="none" dirty="0"/>
              <a:t>easy interactive dashboards for r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EE202F-197F-4235-B8BF-9BD0D8F6CB5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5330" y="1497143"/>
            <a:ext cx="7772870" cy="3424107"/>
          </a:xfrm>
        </p:spPr>
        <p:txBody>
          <a:bodyPr>
            <a:normAutofit fontScale="77500" lnSpcReduction="20000"/>
          </a:bodyPr>
          <a:lstStyle/>
          <a:p>
            <a:r>
              <a:rPr lang="en-US" altLang="ko-KR" dirty="0"/>
              <a:t>R Markdown</a:t>
            </a:r>
            <a:r>
              <a:rPr lang="ko-KR" altLang="en-US" dirty="0"/>
              <a:t>을 사용하여 관련 데이터 시각화 그룹을 대시 보드로 게시하십시오</a:t>
            </a:r>
            <a:r>
              <a:rPr lang="en-US" altLang="ko-KR" dirty="0"/>
              <a:t>.</a:t>
            </a:r>
          </a:p>
          <a:p>
            <a:r>
              <a:rPr lang="en-US" altLang="ko-KR" dirty="0" err="1"/>
              <a:t>htmlwidgets</a:t>
            </a:r>
            <a:r>
              <a:rPr lang="ko-KR" altLang="en-US" dirty="0"/>
              <a:t>를 포함한 다양한 구성 요소 지원</a:t>
            </a:r>
            <a:r>
              <a:rPr lang="en-US" altLang="ko-KR" dirty="0"/>
              <a:t>; </a:t>
            </a:r>
            <a:r>
              <a:rPr lang="ko-KR" altLang="en-US" dirty="0"/>
              <a:t>기본</a:t>
            </a:r>
            <a:r>
              <a:rPr lang="en-US" altLang="ko-KR" dirty="0"/>
              <a:t>, </a:t>
            </a:r>
            <a:r>
              <a:rPr lang="ko-KR" altLang="en-US" dirty="0"/>
              <a:t>격자 및 격자 그래픽</a:t>
            </a:r>
            <a:r>
              <a:rPr lang="en-US" altLang="ko-KR" dirty="0"/>
              <a:t>; </a:t>
            </a:r>
            <a:r>
              <a:rPr lang="ko-KR" altLang="en-US" dirty="0"/>
              <a:t>표 형식의 데이터</a:t>
            </a:r>
            <a:r>
              <a:rPr lang="en-US" altLang="ko-KR" dirty="0"/>
              <a:t>; </a:t>
            </a:r>
            <a:r>
              <a:rPr lang="ko-KR" altLang="en-US" dirty="0"/>
              <a:t>게이지 및 가치 상자</a:t>
            </a:r>
            <a:r>
              <a:rPr lang="en-US" altLang="ko-KR" dirty="0"/>
              <a:t>; </a:t>
            </a:r>
            <a:r>
              <a:rPr lang="ko-KR" altLang="en-US" dirty="0"/>
              <a:t>및 텍스트 주석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유연하고 쉽게 행 및 열 기반 레이아웃을 지정할 수 있습니다</a:t>
            </a:r>
            <a:r>
              <a:rPr lang="en-US" altLang="ko-KR" dirty="0"/>
              <a:t>. </a:t>
            </a:r>
            <a:r>
              <a:rPr lang="ko-KR" altLang="en-US" dirty="0"/>
              <a:t>구성 요소는 브라우저를 채우고 모바일 장치에 표시되도록 지능적으로 크기 조정됩니다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시각화 시퀀스 및 관련 해설을 제시하는 스토리 보드 레이아웃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Shiny</a:t>
            </a:r>
            <a:r>
              <a:rPr lang="ko-KR" altLang="en-US" dirty="0"/>
              <a:t>를 사용하여 시각화를 동적으로 구동 할 수 있습니다</a:t>
            </a:r>
            <a:r>
              <a:rPr lang="en-US" altLang="ko-KR" dirty="0"/>
              <a:t>.</a:t>
            </a:r>
          </a:p>
          <a:p>
            <a:r>
              <a:rPr lang="en-US" altLang="ko-KR" dirty="0">
                <a:hlinkClick r:id="rId2"/>
              </a:rPr>
              <a:t>https://rmarkdown.rstudio.com/flexdashboard/index.html</a:t>
            </a:r>
            <a:endParaRPr lang="en-US" altLang="ko-KR" dirty="0"/>
          </a:p>
          <a:p>
            <a:r>
              <a:rPr lang="ko-KR" altLang="en-US" dirty="0"/>
              <a:t>파일 </a:t>
            </a:r>
            <a:r>
              <a:rPr lang="en-US" altLang="ko-KR" dirty="0"/>
              <a:t>– </a:t>
            </a:r>
            <a:r>
              <a:rPr lang="ko-KR" altLang="en-US" dirty="0" err="1"/>
              <a:t>새파일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en-US" altLang="ko-KR" dirty="0" err="1"/>
              <a:t>Rmarkdown</a:t>
            </a:r>
            <a:r>
              <a:rPr lang="en-US" altLang="ko-KR" dirty="0"/>
              <a:t> – Template – </a:t>
            </a:r>
            <a:r>
              <a:rPr lang="en-US" altLang="ko-KR" dirty="0" err="1"/>
              <a:t>Flexdashboard</a:t>
            </a:r>
            <a:r>
              <a:rPr lang="en-US" altLang="ko-KR" dirty="0"/>
              <a:t>!</a:t>
            </a:r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2B655FD-1098-4728-82BA-5CA4A8360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6D34F-D913-4ED9-813A-86A0DB00479F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22101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78E821-15FA-4569-978F-3F61AC7549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332" y="618518"/>
            <a:ext cx="7773338" cy="687767"/>
          </a:xfrm>
        </p:spPr>
        <p:txBody>
          <a:bodyPr/>
          <a:lstStyle/>
          <a:p>
            <a:r>
              <a:rPr lang="en-US" altLang="ko-KR" cap="none" dirty="0"/>
              <a:t>Grammar of Graphics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DC6CC13-3AD4-42BF-84DC-511A8551FD8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4862" y="1480457"/>
            <a:ext cx="7773338" cy="4920343"/>
          </a:xfrm>
        </p:spPr>
        <p:txBody>
          <a:bodyPr>
            <a:normAutofit/>
          </a:bodyPr>
          <a:lstStyle/>
          <a:p>
            <a:r>
              <a:rPr lang="en-US" altLang="ko-KR" sz="2400" cap="none" dirty="0"/>
              <a:t>Motivation</a:t>
            </a:r>
          </a:p>
          <a:p>
            <a:pPr lvl="1"/>
            <a:r>
              <a:rPr lang="ko-KR" altLang="en-US" sz="2200" cap="none" dirty="0"/>
              <a:t>그래픽스에 대한 원리가 없다면</a:t>
            </a:r>
            <a:r>
              <a:rPr lang="en-US" altLang="ko-KR" sz="2200" cap="none" dirty="0"/>
              <a:t>, </a:t>
            </a:r>
            <a:r>
              <a:rPr lang="ko-KR" altLang="en-US" sz="2200" cap="none" dirty="0"/>
              <a:t>그래픽 관련 패키지와 함수는 단지 특수 경우의 모음일 뿐</a:t>
            </a:r>
            <a:endParaRPr lang="en-US" altLang="ko-KR" sz="2200" cap="none" dirty="0"/>
          </a:p>
          <a:p>
            <a:pPr lvl="1"/>
            <a:r>
              <a:rPr lang="ko-KR" altLang="en-US" sz="2200" cap="none" dirty="0"/>
              <a:t>요리 백과사전을 다 읽는 것보다 물과 기름과 불의 작용에 대해서 익히고 백과사전을 찾아가면서 요리하는 것이 더 다양한 요리를 빠르게 할 수 있는 요리사가 되는 길</a:t>
            </a:r>
            <a:endParaRPr lang="en-US" altLang="ko-KR" sz="2200" cap="none" dirty="0"/>
          </a:p>
          <a:p>
            <a:r>
              <a:rPr lang="ko-KR" altLang="en-US" sz="2400" cap="none" dirty="0"/>
              <a:t>효과</a:t>
            </a:r>
            <a:endParaRPr lang="en-US" altLang="ko-KR" sz="2400" cap="none" dirty="0"/>
          </a:p>
          <a:p>
            <a:pPr lvl="1"/>
            <a:r>
              <a:rPr lang="ko-KR" altLang="en-US" sz="2200" cap="none" dirty="0"/>
              <a:t>새로운 </a:t>
            </a:r>
            <a:r>
              <a:rPr lang="en-US" altLang="ko-KR" sz="2200" cap="none" dirty="0"/>
              <a:t>package</a:t>
            </a:r>
            <a:r>
              <a:rPr lang="ko-KR" altLang="en-US" sz="2200" cap="none" dirty="0"/>
              <a:t>나 함수의</a:t>
            </a:r>
            <a:r>
              <a:rPr lang="en-US" altLang="ko-KR" sz="2200" cap="none" dirty="0"/>
              <a:t> </a:t>
            </a:r>
            <a:r>
              <a:rPr lang="ko-KR" altLang="en-US" sz="2200" cap="none" dirty="0"/>
              <a:t>등장을 빠르게 흡수</a:t>
            </a:r>
            <a:endParaRPr lang="en-US" altLang="ko-KR" sz="2200" cap="none" dirty="0"/>
          </a:p>
          <a:p>
            <a:pPr lvl="1"/>
            <a:r>
              <a:rPr lang="ko-KR" altLang="en-US" sz="2200" cap="none" dirty="0"/>
              <a:t>새로운 </a:t>
            </a:r>
            <a:r>
              <a:rPr lang="en-US" altLang="ko-KR" sz="2200" cap="none" dirty="0"/>
              <a:t>graphics</a:t>
            </a:r>
            <a:r>
              <a:rPr lang="ko-KR" altLang="en-US" sz="2200" cap="none" dirty="0"/>
              <a:t>를 만들어 내는 아이디어가 체계적이 됨</a:t>
            </a:r>
            <a:endParaRPr lang="en-US" altLang="ko-KR" sz="2200" cap="none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65D038D-98A5-4AF1-8A34-009914D53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6D34F-D913-4ED9-813A-86A0DB00479F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957164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0272A80-825D-4616-90B7-E640ADD1690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5330" y="3353056"/>
            <a:ext cx="7772870" cy="3424107"/>
          </a:xfrm>
        </p:spPr>
        <p:txBody>
          <a:bodyPr>
            <a:normAutofit fontScale="85000" lnSpcReduction="20000"/>
          </a:bodyPr>
          <a:lstStyle/>
          <a:p>
            <a:r>
              <a:rPr lang="ko-KR" altLang="en-US" dirty="0"/>
              <a:t>개요</a:t>
            </a:r>
          </a:p>
          <a:p>
            <a:r>
              <a:rPr lang="ko-KR" altLang="en-US" dirty="0"/>
              <a:t>이 페이지에는 자신의 대시 보드의 시작점으로 사용할 </a:t>
            </a:r>
            <a:r>
              <a:rPr lang="ko-KR" altLang="en-US" dirty="0" err="1"/>
              <a:t>수있는</a:t>
            </a:r>
            <a:r>
              <a:rPr lang="ko-KR" altLang="en-US" dirty="0"/>
              <a:t> 다양한 샘플 레이아웃이 포함되어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레이아웃을 만들 때 차트가 웹 페이지를 수직으로 채우고 싶을 때 </a:t>
            </a:r>
            <a:r>
              <a:rPr lang="en-US" altLang="ko-KR" dirty="0"/>
              <a:t>(</a:t>
            </a:r>
            <a:r>
              <a:rPr lang="ko-KR" altLang="en-US" dirty="0"/>
              <a:t>브라우저가 바뀌면 높이가 변경됨</a:t>
            </a:r>
            <a:r>
              <a:rPr lang="en-US" altLang="ko-KR" dirty="0"/>
              <a:t>) </a:t>
            </a:r>
            <a:r>
              <a:rPr lang="ko-KR" altLang="en-US" dirty="0"/>
              <a:t>차트가 원래 높이를 유지하게 할 것인지 결정할 필요가 있습니다</a:t>
            </a:r>
            <a:r>
              <a:rPr lang="en-US" altLang="ko-KR" dirty="0"/>
              <a:t>. </a:t>
            </a:r>
            <a:r>
              <a:rPr lang="ko-KR" altLang="en-US" dirty="0"/>
              <a:t>모든 차트를 표시하십시오</a:t>
            </a:r>
            <a:r>
              <a:rPr lang="en-US" altLang="ko-KR" dirty="0"/>
              <a:t>.)</a:t>
            </a:r>
          </a:p>
          <a:p>
            <a:r>
              <a:rPr lang="ko-KR" altLang="en-US" cap="none" dirty="0"/>
              <a:t>이 동작은 </a:t>
            </a:r>
            <a:r>
              <a:rPr lang="en-US" altLang="ko-KR" cap="none" dirty="0" err="1"/>
              <a:t>vertical_layout</a:t>
            </a:r>
            <a:r>
              <a:rPr lang="en-US" altLang="ko-KR" cap="none" dirty="0"/>
              <a:t> </a:t>
            </a:r>
            <a:r>
              <a:rPr lang="ko-KR" altLang="en-US" cap="none" dirty="0"/>
              <a:t>출력 옵션을 통해 제어되며</a:t>
            </a:r>
            <a:r>
              <a:rPr lang="en-US" altLang="ko-KR" cap="none" dirty="0"/>
              <a:t>, </a:t>
            </a:r>
            <a:r>
              <a:rPr lang="ko-KR" altLang="en-US" cap="none" dirty="0"/>
              <a:t>기본값은 </a:t>
            </a:r>
            <a:r>
              <a:rPr lang="en-US" altLang="ko-KR" cap="none" dirty="0" err="1"/>
              <a:t>vertical_layout</a:t>
            </a:r>
            <a:r>
              <a:rPr lang="en-US" altLang="ko-KR" cap="none" dirty="0"/>
              <a:t> : fill</a:t>
            </a:r>
            <a:r>
              <a:rPr lang="ko-KR" altLang="en-US" cap="none" dirty="0"/>
              <a:t>입니다</a:t>
            </a:r>
            <a:r>
              <a:rPr lang="en-US" altLang="ko-KR" cap="none" dirty="0"/>
              <a:t>. </a:t>
            </a:r>
            <a:r>
              <a:rPr lang="ko-KR" altLang="en-US" cap="none" dirty="0"/>
              <a:t>일반적으로 하나 또는 두 개의 차트 만 세로로 </a:t>
            </a:r>
            <a:r>
              <a:rPr lang="ko-KR" altLang="en-US" cap="none" dirty="0" err="1"/>
              <a:t>쌓아두면</a:t>
            </a:r>
            <a:r>
              <a:rPr lang="ko-KR" altLang="en-US" cap="none" dirty="0"/>
              <a:t> 페이지 채우기가 좋습니다</a:t>
            </a:r>
            <a:r>
              <a:rPr lang="en-US" altLang="ko-KR" cap="none" dirty="0"/>
              <a:t>. </a:t>
            </a:r>
            <a:r>
              <a:rPr lang="ko-KR" altLang="en-US" cap="none" dirty="0"/>
              <a:t>또는 </a:t>
            </a:r>
            <a:r>
              <a:rPr lang="en-US" altLang="ko-KR" cap="none" dirty="0" err="1"/>
              <a:t>vertical_layout</a:t>
            </a:r>
            <a:r>
              <a:rPr lang="en-US" altLang="ko-KR" cap="none" dirty="0"/>
              <a:t> : scroll</a:t>
            </a:r>
            <a:r>
              <a:rPr lang="ko-KR" altLang="en-US" cap="none" dirty="0"/>
              <a:t>을 사용하여 스크롤 레이아웃을 지정할 수 있습니다</a:t>
            </a:r>
            <a:r>
              <a:rPr lang="en-US" altLang="ko-KR" cap="none" dirty="0"/>
              <a:t>.</a:t>
            </a:r>
            <a:r>
              <a:rPr lang="ko-KR" altLang="en-US" cap="none" dirty="0"/>
              <a:t>이 레이아웃은 일반적으로 세 개 이상의 세로로 겹쳐진 차트에 더 좋습니다</a:t>
            </a:r>
            <a:r>
              <a:rPr lang="en-US" altLang="ko-KR" cap="none" dirty="0"/>
              <a:t>.</a:t>
            </a:r>
            <a:endParaRPr lang="ko-KR" altLang="en-US" cap="none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3EFD750-0495-42A9-B8BA-A354FBBE5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6D34F-D913-4ED9-813A-86A0DB00479F}" type="slidenum">
              <a:rPr lang="ko-KR" altLang="en-US" smtClean="0"/>
              <a:t>40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5D493EF-D2F7-4677-845A-025F4E93B7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637" y="291387"/>
            <a:ext cx="8312727" cy="2935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93048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3EFD750-0495-42A9-B8BA-A354FBBE5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6D34F-D913-4ED9-813A-86A0DB00479F}" type="slidenum">
              <a:rPr lang="ko-KR" altLang="en-US" smtClean="0"/>
              <a:t>41</a:t>
            </a:fld>
            <a:endParaRPr lang="ko-KR" altLang="en-US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4663BFFD-1E2F-4928-8CB6-4BB4EB806BE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15636" y="5947257"/>
            <a:ext cx="8312728" cy="835205"/>
          </a:xfrm>
        </p:spPr>
        <p:txBody>
          <a:bodyPr>
            <a:normAutofit/>
          </a:bodyPr>
          <a:lstStyle/>
          <a:p>
            <a:r>
              <a:rPr lang="ko-KR" altLang="en-US" dirty="0"/>
              <a:t>이 레이아웃은 두 차트의 간단한 스택입니다</a:t>
            </a:r>
            <a:r>
              <a:rPr lang="en-US" altLang="ko-KR" dirty="0"/>
              <a:t>. </a:t>
            </a:r>
            <a:r>
              <a:rPr lang="ko-KR" altLang="en-US" dirty="0"/>
              <a:t>하나의 차트 또는 다른 차트는 데이터 높이 특성을 지정하여 세로로 더 크게 만들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AD3654F-4473-4E15-BDFF-2BE564C251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636" y="236895"/>
            <a:ext cx="8312728" cy="5646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96358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3EFD750-0495-42A9-B8BA-A354FBBE5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6D34F-D913-4ED9-813A-86A0DB00479F}" type="slidenum">
              <a:rPr lang="ko-KR" altLang="en-US" smtClean="0"/>
              <a:t>42</a:t>
            </a:fld>
            <a:endParaRPr lang="ko-KR" altLang="en-US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4663BFFD-1E2F-4928-8CB6-4BB4EB806BE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9512" y="5621573"/>
            <a:ext cx="9064488" cy="1160890"/>
          </a:xfrm>
        </p:spPr>
        <p:txBody>
          <a:bodyPr>
            <a:normAutofit fontScale="85000" lnSpcReduction="20000"/>
          </a:bodyPr>
          <a:lstStyle/>
          <a:p>
            <a:r>
              <a:rPr lang="ko-KR" altLang="en-US" cap="none" dirty="0"/>
              <a:t>이 레이아웃은 세 개의 차트로 구성된 간단한 스택입니다</a:t>
            </a:r>
            <a:r>
              <a:rPr lang="en-US" altLang="ko-KR" cap="none" dirty="0"/>
              <a:t>. </a:t>
            </a:r>
            <a:r>
              <a:rPr lang="ko-KR" altLang="en-US" cap="none" dirty="0"/>
              <a:t>모든 차트를 표시 할 </a:t>
            </a:r>
            <a:r>
              <a:rPr lang="ko-KR" altLang="en-US" cap="none" dirty="0" err="1"/>
              <a:t>수있는</a:t>
            </a:r>
            <a:r>
              <a:rPr lang="ko-KR" altLang="en-US" cap="none" dirty="0"/>
              <a:t> 충분한 공간을 제공하기 위해 스크롤 레이아웃이 사용됩니다 </a:t>
            </a:r>
            <a:r>
              <a:rPr lang="en-US" altLang="ko-KR" cap="none" dirty="0"/>
              <a:t>(</a:t>
            </a:r>
            <a:r>
              <a:rPr lang="en-US" altLang="ko-KR" cap="none" dirty="0" err="1"/>
              <a:t>vertical_layout</a:t>
            </a:r>
            <a:r>
              <a:rPr lang="en-US" altLang="ko-KR" cap="none" dirty="0"/>
              <a:t> : </a:t>
            </a:r>
            <a:r>
              <a:rPr lang="ko-KR" altLang="en-US" cap="none" dirty="0"/>
              <a:t>스크롤</a:t>
            </a:r>
            <a:r>
              <a:rPr lang="en-US" altLang="ko-KR" cap="none" dirty="0"/>
              <a:t>). </a:t>
            </a:r>
            <a:r>
              <a:rPr lang="ko-KR" altLang="en-US" cap="none" dirty="0"/>
              <a:t>이 레이아웃을 스크롤 할 수 있기 때문에 많은 수의 차트를 여러 페이지로 구성 할 수 있지만 차트를 더 쉽게 수용 할 수 있습니다</a:t>
            </a:r>
            <a:r>
              <a:rPr lang="en-US" altLang="ko-KR" cap="none" dirty="0"/>
              <a:t>.</a:t>
            </a:r>
            <a:endParaRPr lang="ko-KR" altLang="en-US" cap="none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778045C-FA71-4816-8AEC-BBBC083735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5538"/>
            <a:ext cx="9144000" cy="5455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85817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3EFD750-0495-42A9-B8BA-A354FBBE5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6D34F-D913-4ED9-813A-86A0DB00479F}" type="slidenum">
              <a:rPr lang="ko-KR" altLang="en-US" smtClean="0"/>
              <a:t>43</a:t>
            </a:fld>
            <a:endParaRPr lang="ko-KR" altLang="en-US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4663BFFD-1E2F-4928-8CB6-4BB4EB806BE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9512" y="5621573"/>
            <a:ext cx="9064488" cy="1160890"/>
          </a:xfrm>
        </p:spPr>
        <p:txBody>
          <a:bodyPr>
            <a:normAutofit/>
          </a:bodyPr>
          <a:lstStyle/>
          <a:p>
            <a:r>
              <a:rPr lang="ko-KR" altLang="en-US" cap="none" dirty="0"/>
              <a:t>이 레이아웃은 페이지를 완전히 채우고 상단의 단일 차트 </a:t>
            </a:r>
            <a:r>
              <a:rPr lang="en-US" altLang="ko-KR" cap="none" dirty="0"/>
              <a:t>(</a:t>
            </a:r>
            <a:r>
              <a:rPr lang="ko-KR" altLang="en-US" cap="none" dirty="0"/>
              <a:t>두 개의 보조 차트 포함</a:t>
            </a:r>
            <a:r>
              <a:rPr lang="en-US" altLang="ko-KR" cap="none" dirty="0"/>
              <a:t>)</a:t>
            </a:r>
            <a:r>
              <a:rPr lang="ko-KR" altLang="en-US" cap="none" dirty="0"/>
              <a:t>에 중요성을 부여합니다</a:t>
            </a:r>
            <a:r>
              <a:rPr lang="en-US" altLang="ko-KR" cap="none" dirty="0"/>
              <a:t>. </a:t>
            </a:r>
            <a:r>
              <a:rPr lang="ko-KR" altLang="en-US" cap="none" dirty="0"/>
              <a:t>이 레이아웃을 달성하기 위해 </a:t>
            </a:r>
            <a:r>
              <a:rPr lang="en-US" altLang="ko-KR" cap="none" dirty="0"/>
              <a:t>orientation : rows</a:t>
            </a:r>
            <a:r>
              <a:rPr lang="ko-KR" altLang="en-US" cap="none" dirty="0"/>
              <a:t>를 사용하고 각 행의 데이터 </a:t>
            </a:r>
            <a:r>
              <a:rPr lang="en-US" altLang="ko-KR" cap="none" dirty="0"/>
              <a:t>- </a:t>
            </a:r>
            <a:r>
              <a:rPr lang="ko-KR" altLang="en-US" cap="none" dirty="0"/>
              <a:t>높이 속성을 지정하여 상대 크기를 설정합니다</a:t>
            </a:r>
            <a:r>
              <a:rPr lang="en-US" altLang="ko-KR" cap="none" dirty="0"/>
              <a:t>.</a:t>
            </a:r>
            <a:endParaRPr lang="ko-KR" altLang="en-US" cap="none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5E188C8-C7BA-4DE1-A8B8-7D60022209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" y="136717"/>
            <a:ext cx="7557025" cy="5216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07810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3EFD750-0495-42A9-B8BA-A354FBBE5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6D34F-D913-4ED9-813A-86A0DB00479F}" type="slidenum">
              <a:rPr lang="ko-KR" altLang="en-US" smtClean="0"/>
              <a:t>44</a:t>
            </a:fld>
            <a:endParaRPr lang="ko-KR" altLang="en-US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4663BFFD-1E2F-4928-8CB6-4BB4EB806BE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9512" y="5621573"/>
            <a:ext cx="9064488" cy="1160890"/>
          </a:xfrm>
        </p:spPr>
        <p:txBody>
          <a:bodyPr>
            <a:normAutofit/>
          </a:bodyPr>
          <a:lstStyle/>
          <a:p>
            <a:r>
              <a:rPr lang="ko-KR" altLang="en-US" cap="none" dirty="0"/>
              <a:t>이 레이아웃은 페이지를 완전히 채우고 왼쪽의 단일 차트에 두드러진 보조 차트를 제공합니다 </a:t>
            </a:r>
            <a:r>
              <a:rPr lang="en-US" altLang="ko-KR" cap="none" dirty="0"/>
              <a:t>(</a:t>
            </a:r>
            <a:r>
              <a:rPr lang="ko-KR" altLang="en-US" cap="none" dirty="0"/>
              <a:t>오른쪽에 두 개의 보조 차트 포함</a:t>
            </a:r>
            <a:r>
              <a:rPr lang="en-US" altLang="ko-KR" cap="none" dirty="0"/>
              <a:t>). </a:t>
            </a:r>
            <a:r>
              <a:rPr lang="ko-KR" altLang="en-US" cap="none" dirty="0"/>
              <a:t>데이터 너비 특성은 각 열에 지정되어 상대 크기를 설정합니다</a:t>
            </a:r>
            <a:r>
              <a:rPr lang="en-US" altLang="ko-KR" cap="none" dirty="0"/>
              <a:t>.</a:t>
            </a:r>
            <a:endParaRPr lang="ko-KR" altLang="en-US" cap="none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70BA803-D293-446C-885F-994E166E91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636" y="181798"/>
            <a:ext cx="8312728" cy="5206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62129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3EFD750-0495-42A9-B8BA-A354FBBE5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6D34F-D913-4ED9-813A-86A0DB00479F}" type="slidenum">
              <a:rPr lang="ko-KR" altLang="en-US" smtClean="0"/>
              <a:t>45</a:t>
            </a:fld>
            <a:endParaRPr lang="ko-KR" altLang="en-US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4663BFFD-1E2F-4928-8CB6-4BB4EB806BE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9512" y="5621573"/>
            <a:ext cx="9064488" cy="1160890"/>
          </a:xfrm>
        </p:spPr>
        <p:txBody>
          <a:bodyPr>
            <a:normAutofit fontScale="85000" lnSpcReduction="20000"/>
          </a:bodyPr>
          <a:lstStyle/>
          <a:p>
            <a:r>
              <a:rPr lang="ko-KR" altLang="en-US" cap="none" dirty="0"/>
              <a:t>이 레이아웃은 </a:t>
            </a:r>
            <a:r>
              <a:rPr lang="en-US" altLang="ko-KR" cap="none" dirty="0"/>
              <a:t>2x2 </a:t>
            </a:r>
            <a:r>
              <a:rPr lang="ko-KR" altLang="en-US" cap="none" dirty="0"/>
              <a:t>그리드 차트입니다</a:t>
            </a:r>
            <a:r>
              <a:rPr lang="en-US" altLang="ko-KR" cap="none" dirty="0"/>
              <a:t>. </a:t>
            </a:r>
            <a:r>
              <a:rPr lang="ko-KR" altLang="en-US" cap="none" dirty="0"/>
              <a:t>이 레이아웃에서는 기본 </a:t>
            </a:r>
            <a:r>
              <a:rPr lang="en-US" altLang="ko-KR" cap="none" dirty="0" err="1"/>
              <a:t>vertical_scroll</a:t>
            </a:r>
            <a:r>
              <a:rPr lang="en-US" altLang="ko-KR" cap="none" dirty="0"/>
              <a:t> : fill </a:t>
            </a:r>
            <a:r>
              <a:rPr lang="ko-KR" altLang="en-US" cap="none" dirty="0" err="1"/>
              <a:t>비헤이비어를</a:t>
            </a:r>
            <a:r>
              <a:rPr lang="ko-KR" altLang="en-US" cap="none" dirty="0"/>
              <a:t> 사용하지만 차트의 이상적인 표시 크기에 따라 페이지를 스크롤하는 것이 </a:t>
            </a:r>
            <a:r>
              <a:rPr lang="ko-KR" altLang="en-US" cap="none" dirty="0" err="1"/>
              <a:t>바람직</a:t>
            </a:r>
            <a:r>
              <a:rPr lang="ko-KR" altLang="en-US" cap="none" dirty="0"/>
              <a:t> 할 수 있습니다 </a:t>
            </a:r>
            <a:r>
              <a:rPr lang="en-US" altLang="ko-KR" cap="none" dirty="0"/>
              <a:t>(</a:t>
            </a:r>
            <a:r>
              <a:rPr lang="en-US" altLang="ko-KR" cap="none" dirty="0" err="1"/>
              <a:t>vertical_layout</a:t>
            </a:r>
            <a:r>
              <a:rPr lang="en-US" altLang="ko-KR" cap="none" dirty="0"/>
              <a:t> : scroll). </a:t>
            </a:r>
            <a:r>
              <a:rPr lang="ko-KR" altLang="en-US" cap="none" dirty="0"/>
              <a:t>오리엔테이션 </a:t>
            </a:r>
            <a:r>
              <a:rPr lang="en-US" altLang="ko-KR" cap="none" dirty="0"/>
              <a:t>: </a:t>
            </a:r>
            <a:r>
              <a:rPr lang="ko-KR" altLang="en-US" cap="none" dirty="0"/>
              <a:t>행은 차트 기준선이 수평으로 </a:t>
            </a:r>
            <a:r>
              <a:rPr lang="ko-KR" altLang="en-US" cap="none" dirty="0" err="1"/>
              <a:t>정렬되도록하는</a:t>
            </a:r>
            <a:r>
              <a:rPr lang="ko-KR" altLang="en-US" cap="none" dirty="0"/>
              <a:t> 데 사용됩니다</a:t>
            </a:r>
            <a:r>
              <a:rPr lang="en-US" altLang="ko-KR" cap="none" dirty="0"/>
              <a:t>.</a:t>
            </a:r>
            <a:endParaRPr lang="ko-KR" altLang="en-US" cap="none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0FC020C-70B9-48DB-A4B1-D3A9FFBDFD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924" y="193086"/>
            <a:ext cx="7262152" cy="5342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52570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3EFD750-0495-42A9-B8BA-A354FBBE5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6D34F-D913-4ED9-813A-86A0DB00479F}" type="slidenum">
              <a:rPr lang="ko-KR" altLang="en-US" smtClean="0"/>
              <a:t>46</a:t>
            </a:fld>
            <a:endParaRPr lang="ko-KR" altLang="en-US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4663BFFD-1E2F-4928-8CB6-4BB4EB806BE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9512" y="5621573"/>
            <a:ext cx="9064488" cy="1160890"/>
          </a:xfrm>
        </p:spPr>
        <p:txBody>
          <a:bodyPr>
            <a:normAutofit/>
          </a:bodyPr>
          <a:lstStyle/>
          <a:p>
            <a:r>
              <a:rPr lang="ko-KR" altLang="en-US" cap="none" dirty="0"/>
              <a:t>이 레이아웃은 오른쪽 열을 두 개의 탭으로 표시합니다</a:t>
            </a:r>
            <a:r>
              <a:rPr lang="en-US" altLang="ko-KR" cap="none" dirty="0"/>
              <a:t>. </a:t>
            </a:r>
            <a:r>
              <a:rPr lang="ko-KR" altLang="en-US" cap="none" dirty="0"/>
              <a:t>탭은 표시 할 구성 요소 수가 많고 사용자가 모든 항목에 액세스 할 때 스크롤하지 않아도 되는 경우에 특히 유용합니다</a:t>
            </a:r>
            <a:r>
              <a:rPr lang="en-US" altLang="ko-KR" cap="none" dirty="0"/>
              <a:t>.</a:t>
            </a:r>
            <a:endParaRPr lang="ko-KR" altLang="en-US" cap="none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F1A2F99-B282-46FC-B6D3-CD5AAE4844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871" y="259096"/>
            <a:ext cx="8650258" cy="5083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04054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3EFD750-0495-42A9-B8BA-A354FBBE5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6D34F-D913-4ED9-813A-86A0DB00479F}" type="slidenum">
              <a:rPr lang="ko-KR" altLang="en-US" smtClean="0"/>
              <a:t>47</a:t>
            </a:fld>
            <a:endParaRPr lang="ko-KR" altLang="en-US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4663BFFD-1E2F-4928-8CB6-4BB4EB806BE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9512" y="5724939"/>
            <a:ext cx="9064488" cy="1057524"/>
          </a:xfrm>
        </p:spPr>
        <p:txBody>
          <a:bodyPr>
            <a:normAutofit/>
          </a:bodyPr>
          <a:lstStyle/>
          <a:p>
            <a:r>
              <a:rPr lang="ko-KR" altLang="en-US" cap="none" dirty="0"/>
              <a:t>이 레이아웃은 하단 행을 두 개의 탭으로 표시합니다</a:t>
            </a:r>
            <a:r>
              <a:rPr lang="en-US" altLang="ko-KR" cap="none" dirty="0"/>
              <a:t>. {.</a:t>
            </a:r>
            <a:r>
              <a:rPr lang="en-US" altLang="ko-KR" cap="none" dirty="0" err="1"/>
              <a:t>tabset</a:t>
            </a:r>
            <a:r>
              <a:rPr lang="en-US" altLang="ko-KR" cap="none" dirty="0"/>
              <a:t>-fade} </a:t>
            </a:r>
            <a:r>
              <a:rPr lang="ko-KR" altLang="en-US" cap="none" dirty="0"/>
              <a:t>속성은 탭을 전환 할 때 </a:t>
            </a:r>
            <a:r>
              <a:rPr lang="ko-KR" altLang="en-US" cap="none" dirty="0" err="1"/>
              <a:t>페이드</a:t>
            </a:r>
            <a:r>
              <a:rPr lang="ko-KR" altLang="en-US" cap="none" dirty="0"/>
              <a:t> 인 </a:t>
            </a:r>
            <a:r>
              <a:rPr lang="en-US" altLang="ko-KR" cap="none" dirty="0"/>
              <a:t>/ </a:t>
            </a:r>
            <a:r>
              <a:rPr lang="ko-KR" altLang="en-US" cap="none" dirty="0"/>
              <a:t>아웃 효과를 사용하는 데에도 사용됩니다</a:t>
            </a:r>
            <a:r>
              <a:rPr lang="en-US" altLang="ko-KR" cap="none" dirty="0"/>
              <a:t>.</a:t>
            </a:r>
            <a:endParaRPr lang="ko-KR" altLang="en-US" cap="none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5F7BB70-4271-4D55-8720-50606A1F81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582" y="122230"/>
            <a:ext cx="8114836" cy="5468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66477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3EFD750-0495-42A9-B8BA-A354FBBE5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6D34F-D913-4ED9-813A-86A0DB00479F}" type="slidenum">
              <a:rPr lang="ko-KR" altLang="en-US" smtClean="0"/>
              <a:t>48</a:t>
            </a:fld>
            <a:endParaRPr lang="ko-KR" altLang="en-US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4663BFFD-1E2F-4928-8CB6-4BB4EB806BE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035040" y="373711"/>
            <a:ext cx="3108960" cy="6408752"/>
          </a:xfrm>
        </p:spPr>
        <p:txBody>
          <a:bodyPr>
            <a:normAutofit/>
          </a:bodyPr>
          <a:lstStyle/>
          <a:p>
            <a:r>
              <a:rPr lang="ko-KR" altLang="en-US" cap="none" dirty="0"/>
              <a:t>이 레이아웃은 레벨 </a:t>
            </a:r>
            <a:r>
              <a:rPr lang="en-US" altLang="ko-KR" cap="none" dirty="0"/>
              <a:t>1 </a:t>
            </a:r>
            <a:r>
              <a:rPr lang="ko-KR" altLang="en-US" cap="none" dirty="0"/>
              <a:t>마크 다운 헤더 </a:t>
            </a:r>
            <a:r>
              <a:rPr lang="en-US" altLang="ko-KR" cap="none" dirty="0"/>
              <a:t>(================)</a:t>
            </a:r>
            <a:r>
              <a:rPr lang="ko-KR" altLang="en-US" cap="none" dirty="0"/>
              <a:t>를 사용하여 여러 페이지를 정의합니다</a:t>
            </a:r>
            <a:r>
              <a:rPr lang="en-US" altLang="ko-KR" cap="none" dirty="0"/>
              <a:t>. </a:t>
            </a:r>
            <a:r>
              <a:rPr lang="ko-KR" altLang="en-US" cap="none" dirty="0"/>
              <a:t>각 페이지에는 고유 한 최상위 탐색 탭이 있습니다</a:t>
            </a:r>
            <a:r>
              <a:rPr lang="en-US" altLang="ko-KR" cap="none" dirty="0"/>
              <a:t>. </a:t>
            </a:r>
          </a:p>
          <a:p>
            <a:r>
              <a:rPr lang="ko-KR" altLang="en-US" cap="none" dirty="0"/>
              <a:t>또한 두 번째 페이지는 데이터 방향 특성을 통해 고유 한 방향을 사용합니다</a:t>
            </a:r>
            <a:r>
              <a:rPr lang="en-US" altLang="ko-KR" cap="none" dirty="0"/>
              <a:t>. </a:t>
            </a:r>
            <a:r>
              <a:rPr lang="ko-KR" altLang="en-US" cap="none" dirty="0"/>
              <a:t>사용자 정의 데이터 너비 및 데이터 높이 </a:t>
            </a:r>
            <a:r>
              <a:rPr lang="ko-KR" altLang="en-US" cap="none" dirty="0" err="1"/>
              <a:t>특성이있는</a:t>
            </a:r>
            <a:r>
              <a:rPr lang="ko-KR" altLang="en-US" cap="none" dirty="0"/>
              <a:t> 여러 열과 행을 사용하는 방법도 설명합니다</a:t>
            </a:r>
            <a:r>
              <a:rPr lang="en-US" altLang="ko-KR" cap="none" dirty="0"/>
              <a:t>.</a:t>
            </a:r>
            <a:endParaRPr lang="ko-KR" altLang="en-US" cap="none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2FE5866-283E-4671-AC6A-61908FF6B1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64" y="75516"/>
            <a:ext cx="6024391" cy="6722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70330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3EFD750-0495-42A9-B8BA-A354FBBE5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6D34F-D913-4ED9-813A-86A0DB00479F}" type="slidenum">
              <a:rPr lang="ko-KR" altLang="en-US" smtClean="0"/>
              <a:t>49</a:t>
            </a:fld>
            <a:endParaRPr lang="ko-KR" altLang="en-US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4663BFFD-1E2F-4928-8CB6-4BB4EB806BE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9512" y="5621573"/>
            <a:ext cx="9064488" cy="1160890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sz="1600" cap="none" dirty="0"/>
              <a:t>이 레이아웃은 위에 설명 된 행 및 열 기반 레이아웃 스키마 대신 데이터 시각화 및 관련 해설 시퀀스를 표시하는 데 적합합니다</a:t>
            </a:r>
            <a:r>
              <a:rPr lang="en-US" altLang="ko-KR" sz="1600" cap="none" dirty="0"/>
              <a:t>.</a:t>
            </a:r>
          </a:p>
          <a:p>
            <a:r>
              <a:rPr lang="en-US" altLang="ko-KR" sz="1600" cap="none" dirty="0"/>
              <a:t>storyboard : true </a:t>
            </a:r>
            <a:r>
              <a:rPr lang="ko-KR" altLang="en-US" sz="1600" cap="none" dirty="0"/>
              <a:t>옵션이 지정되고 추가 해설이 스토리 보드 프레임 </a:t>
            </a:r>
            <a:r>
              <a:rPr lang="en-US" altLang="ko-KR" sz="1600" cap="none" dirty="0"/>
              <a:t>(</a:t>
            </a:r>
            <a:r>
              <a:rPr lang="ko-KR" altLang="en-US" sz="1600" cap="none" dirty="0"/>
              <a:t>각 섹션의 *** 구분 기호 뒤의 내용</a:t>
            </a:r>
            <a:r>
              <a:rPr lang="en-US" altLang="ko-KR" sz="1600" cap="none" dirty="0"/>
              <a:t>)</a:t>
            </a:r>
            <a:r>
              <a:rPr lang="ko-KR" altLang="en-US" sz="1600" cap="none" dirty="0"/>
              <a:t>과 함께 포함됩니다</a:t>
            </a:r>
            <a:r>
              <a:rPr lang="en-US" altLang="ko-KR" sz="1600" cap="none" dirty="0"/>
              <a:t>.</a:t>
            </a:r>
            <a:endParaRPr lang="ko-KR" altLang="en-US" sz="1600" cap="none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864351E-BC12-430E-BDB4-BFCD7BC894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835" y="131569"/>
            <a:ext cx="8444330" cy="5433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4358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78E821-15FA-4569-978F-3F61AC7549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332" y="618518"/>
            <a:ext cx="7773338" cy="687767"/>
          </a:xfrm>
        </p:spPr>
        <p:txBody>
          <a:bodyPr/>
          <a:lstStyle/>
          <a:p>
            <a:r>
              <a:rPr lang="en-US" altLang="ko-KR" cap="none" dirty="0"/>
              <a:t>Grammar of Graphics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DC6CC13-3AD4-42BF-84DC-511A8551FD8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4862" y="1480457"/>
            <a:ext cx="7773338" cy="4920343"/>
          </a:xfrm>
        </p:spPr>
        <p:txBody>
          <a:bodyPr>
            <a:normAutofit/>
          </a:bodyPr>
          <a:lstStyle/>
          <a:p>
            <a:r>
              <a:rPr lang="ko-KR" altLang="en-US" sz="2400" cap="none" dirty="0"/>
              <a:t>특징</a:t>
            </a:r>
            <a:endParaRPr lang="en-US" altLang="ko-KR" sz="2400" cap="none" dirty="0"/>
          </a:p>
          <a:p>
            <a:pPr lvl="1"/>
            <a:r>
              <a:rPr lang="ko-KR" altLang="en-US" sz="2200" cap="none" dirty="0"/>
              <a:t>독립적이고 더할 수 있는 구성 요소들로 그래픽을 표현</a:t>
            </a:r>
            <a:endParaRPr lang="en-US" altLang="ko-KR" sz="2200" cap="none" dirty="0"/>
          </a:p>
          <a:p>
            <a:pPr lvl="1"/>
            <a:r>
              <a:rPr lang="ko-KR" altLang="en-US" sz="2200" cap="none" dirty="0"/>
              <a:t>개발과정에서 그래프의 특징을 한 가지 씩</a:t>
            </a:r>
            <a:r>
              <a:rPr lang="en-US" altLang="ko-KR" sz="2200" cap="none" dirty="0"/>
              <a:t>, </a:t>
            </a:r>
            <a:r>
              <a:rPr lang="ko-KR" altLang="en-US" sz="2200" cap="none" dirty="0"/>
              <a:t>반복적으로 바꾸면서 그래프를 만들어 감</a:t>
            </a:r>
            <a:endParaRPr lang="en-US" altLang="ko-KR" sz="2200" cap="none" dirty="0"/>
          </a:p>
          <a:p>
            <a:pPr lvl="1"/>
            <a:r>
              <a:rPr lang="ko-KR" altLang="en-US" sz="2200" cap="none" dirty="0"/>
              <a:t>단계별로 반복적으로 바꾸어 가는 것은 생각의 흐름</a:t>
            </a:r>
            <a:r>
              <a:rPr lang="en-US" altLang="ko-KR" sz="2200" cap="none" dirty="0"/>
              <a:t>, </a:t>
            </a:r>
            <a:r>
              <a:rPr lang="ko-KR" altLang="en-US" sz="2200" cap="none" dirty="0"/>
              <a:t>스토리텔링의 흐름과 연계시킬 수 있기에 </a:t>
            </a:r>
            <a:r>
              <a:rPr lang="en-US" altLang="ko-KR" sz="2200" cap="none" dirty="0"/>
              <a:t>interactive graphics</a:t>
            </a:r>
            <a:r>
              <a:rPr lang="ko-KR" altLang="en-US" sz="2200" cap="none" dirty="0"/>
              <a:t>와 잘 조화됨</a:t>
            </a:r>
            <a:r>
              <a:rPr lang="en-US" altLang="ko-KR" sz="2200" cap="none" dirty="0"/>
              <a:t>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65D038D-98A5-4AF1-8A34-009914D53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6D34F-D913-4ED9-813A-86A0DB00479F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185358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3EFD750-0495-42A9-B8BA-A354FBBE5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6D34F-D913-4ED9-813A-86A0DB00479F}" type="slidenum">
              <a:rPr lang="ko-KR" altLang="en-US" smtClean="0"/>
              <a:t>50</a:t>
            </a:fld>
            <a:endParaRPr lang="ko-KR" altLang="en-US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4663BFFD-1E2F-4928-8CB6-4BB4EB806BE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9512" y="5621573"/>
            <a:ext cx="9064488" cy="1160890"/>
          </a:xfrm>
        </p:spPr>
        <p:txBody>
          <a:bodyPr>
            <a:normAutofit fontScale="85000" lnSpcReduction="10000"/>
          </a:bodyPr>
          <a:lstStyle/>
          <a:p>
            <a:r>
              <a:rPr lang="ko-KR" altLang="en-US" cap="none" dirty="0"/>
              <a:t>이 레이아웃은 </a:t>
            </a:r>
            <a:r>
              <a:rPr lang="ko-KR" altLang="en-US" cap="none" dirty="0" err="1"/>
              <a:t>플렉스</a:t>
            </a:r>
            <a:r>
              <a:rPr lang="ko-KR" altLang="en-US" cap="none" dirty="0"/>
              <a:t> 대시 페이지에 사이드 바를 추가하는 방법을 보여줍니다 </a:t>
            </a:r>
            <a:r>
              <a:rPr lang="en-US" altLang="ko-KR" cap="none" dirty="0"/>
              <a:t>(</a:t>
            </a:r>
            <a:r>
              <a:rPr lang="ko-KR" altLang="en-US" cap="none" dirty="0"/>
              <a:t>샤이니 기반 대시 보드는 종종 사용자 입력 컨트롤을 사이드 바에 표시합니다</a:t>
            </a:r>
            <a:r>
              <a:rPr lang="en-US" altLang="ko-KR" cap="none" dirty="0"/>
              <a:t>). </a:t>
            </a:r>
            <a:r>
              <a:rPr lang="ko-KR" altLang="en-US" cap="none" dirty="0"/>
              <a:t>사이드 바를 포함 시키려면 </a:t>
            </a:r>
            <a:r>
              <a:rPr lang="en-US" altLang="ko-KR" cap="none" dirty="0"/>
              <a:t>.sidebar </a:t>
            </a:r>
            <a:r>
              <a:rPr lang="ko-KR" altLang="en-US" cap="none" dirty="0"/>
              <a:t>클래스를 레벨 </a:t>
            </a:r>
            <a:r>
              <a:rPr lang="en-US" altLang="ko-KR" cap="none" dirty="0"/>
              <a:t>2 </a:t>
            </a:r>
            <a:r>
              <a:rPr lang="ko-KR" altLang="en-US" cap="none" dirty="0"/>
              <a:t>헤더에 추가하십시오 </a:t>
            </a:r>
            <a:r>
              <a:rPr lang="en-US" altLang="ko-KR" cap="none" dirty="0"/>
              <a:t>(-------------------).</a:t>
            </a:r>
            <a:endParaRPr lang="ko-KR" altLang="en-US" cap="none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9F5A6DD-C73A-4950-924F-46475EE390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835" y="144101"/>
            <a:ext cx="8444330" cy="5281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19271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3EFD750-0495-42A9-B8BA-A354FBBE5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6D34F-D913-4ED9-813A-86A0DB00479F}" type="slidenum">
              <a:rPr lang="ko-KR" altLang="en-US" smtClean="0"/>
              <a:t>51</a:t>
            </a:fld>
            <a:endParaRPr lang="ko-KR" altLang="en-US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4663BFFD-1E2F-4928-8CB6-4BB4EB806BE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9512" y="5621573"/>
            <a:ext cx="9064488" cy="1160890"/>
          </a:xfrm>
        </p:spPr>
        <p:txBody>
          <a:bodyPr>
            <a:normAutofit fontScale="85000" lnSpcReduction="10000"/>
          </a:bodyPr>
          <a:lstStyle/>
          <a:p>
            <a:r>
              <a:rPr lang="ko-KR" altLang="en-US" cap="none" dirty="0"/>
              <a:t>여러 페이지를 사용하는 </a:t>
            </a:r>
            <a:r>
              <a:rPr lang="ko-KR" altLang="en-US" cap="none" dirty="0" err="1"/>
              <a:t>레이아웃이있는</a:t>
            </a:r>
            <a:r>
              <a:rPr lang="ko-KR" altLang="en-US" cap="none" dirty="0"/>
              <a:t> 경우 사이드 바를 전역으로 </a:t>
            </a:r>
            <a:r>
              <a:rPr lang="en-US" altLang="ko-KR" cap="none" dirty="0"/>
              <a:t>(</a:t>
            </a:r>
            <a:r>
              <a:rPr lang="ko-KR" altLang="en-US" cap="none" dirty="0"/>
              <a:t>즉</a:t>
            </a:r>
            <a:r>
              <a:rPr lang="en-US" altLang="ko-KR" cap="none" dirty="0"/>
              <a:t>, </a:t>
            </a:r>
            <a:r>
              <a:rPr lang="ko-KR" altLang="en-US" cap="none" dirty="0"/>
              <a:t>모든 페이지에 대해</a:t>
            </a:r>
            <a:r>
              <a:rPr lang="en-US" altLang="ko-KR" cap="none" dirty="0"/>
              <a:t>) </a:t>
            </a:r>
            <a:r>
              <a:rPr lang="ko-KR" altLang="en-US" cap="none" dirty="0"/>
              <a:t>표시 할 수 있습니다</a:t>
            </a:r>
            <a:r>
              <a:rPr lang="en-US" altLang="ko-KR" cap="none" dirty="0"/>
              <a:t>.</a:t>
            </a:r>
          </a:p>
          <a:p>
            <a:r>
              <a:rPr lang="ko-KR" altLang="en-US" cap="none" dirty="0"/>
              <a:t>전역 사이드 바를 포함 시키려면 레벨 </a:t>
            </a:r>
            <a:r>
              <a:rPr lang="en-US" altLang="ko-KR" cap="none" dirty="0"/>
              <a:t>1 </a:t>
            </a:r>
            <a:r>
              <a:rPr lang="ko-KR" altLang="en-US" cap="none" dirty="0"/>
              <a:t>헤더 </a:t>
            </a:r>
            <a:r>
              <a:rPr lang="en-US" altLang="ko-KR" cap="none" dirty="0"/>
              <a:t>(============)</a:t>
            </a:r>
            <a:r>
              <a:rPr lang="ko-KR" altLang="en-US" cap="none" dirty="0"/>
              <a:t>에 </a:t>
            </a:r>
            <a:r>
              <a:rPr lang="en-US" altLang="ko-KR" cap="none" dirty="0"/>
              <a:t>.sidebar</a:t>
            </a:r>
            <a:r>
              <a:rPr lang="ko-KR" altLang="en-US" cap="none" dirty="0"/>
              <a:t>를 추가하세요</a:t>
            </a:r>
            <a:r>
              <a:rPr lang="en-US" altLang="ko-KR" cap="none" dirty="0"/>
              <a:t>.</a:t>
            </a:r>
            <a:endParaRPr lang="ko-KR" altLang="en-US" cap="none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7C23BC1-2BBA-4DF8-89C0-85BC484328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970" y="135276"/>
            <a:ext cx="8614061" cy="5569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73169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3EFD750-0495-42A9-B8BA-A354FBBE5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6D34F-D913-4ED9-813A-86A0DB00479F}" type="slidenum">
              <a:rPr lang="ko-KR" altLang="en-US" smtClean="0"/>
              <a:t>52</a:t>
            </a:fld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05568EB-68D0-41A1-ACBF-5CEA636D30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773" y="104670"/>
            <a:ext cx="6734879" cy="4945497"/>
          </a:xfrm>
          <a:prstGeom prst="rect">
            <a:avLst/>
          </a:prstGeom>
        </p:spPr>
      </p:pic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18804E44-0BC9-4D34-9028-A2A3E6EBBA6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9512" y="5112690"/>
            <a:ext cx="9064488" cy="1669774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sz="1600" cap="none" dirty="0"/>
              <a:t>소형 모바일 화면에 표시 할 대시 보드를 사용자 정의하려면 선택한 구성 요소를 완전히 제외하거나 모바일 전용 변형을 만들 수 있습니다</a:t>
            </a:r>
            <a:r>
              <a:rPr lang="en-US" altLang="ko-KR" sz="1600" cap="none" dirty="0"/>
              <a:t>. </a:t>
            </a:r>
            <a:r>
              <a:rPr lang="ko-KR" altLang="en-US" sz="1600" cap="none" dirty="0"/>
              <a:t>구성 요소를 제외하려면 </a:t>
            </a:r>
            <a:r>
              <a:rPr lang="en-US" altLang="ko-KR" sz="1600" cap="none" dirty="0"/>
              <a:t>{.no-mobile} </a:t>
            </a:r>
            <a:r>
              <a:rPr lang="ko-KR" altLang="en-US" sz="1600" cap="none" dirty="0"/>
              <a:t>클래스 속성을 적용하십시오</a:t>
            </a:r>
            <a:r>
              <a:rPr lang="en-US" altLang="ko-KR" sz="1600" cap="none" dirty="0"/>
              <a:t>. </a:t>
            </a:r>
            <a:r>
              <a:rPr lang="ko-KR" altLang="en-US" sz="1600" cap="none" dirty="0"/>
              <a:t>모바일 전용 렌더링을 사용하려면 동일한 제목의 두 개의 구성 요소를 만들고 그 중 하나에 </a:t>
            </a:r>
            <a:r>
              <a:rPr lang="en-US" altLang="ko-KR" sz="1600" cap="none" dirty="0"/>
              <a:t>{.mobile} </a:t>
            </a:r>
            <a:r>
              <a:rPr lang="ko-KR" altLang="en-US" sz="1600" cap="none" dirty="0"/>
              <a:t>특성을 적용하십시오</a:t>
            </a:r>
            <a:r>
              <a:rPr lang="en-US" altLang="ko-KR" sz="1600" cap="none" dirty="0"/>
              <a:t>.</a:t>
            </a:r>
          </a:p>
          <a:p>
            <a:r>
              <a:rPr lang="ko-KR" altLang="en-US" sz="1600" cap="none" dirty="0"/>
              <a:t>예를 들어</a:t>
            </a:r>
            <a:r>
              <a:rPr lang="en-US" altLang="ko-KR" sz="1600" cap="none" dirty="0"/>
              <a:t>, </a:t>
            </a:r>
            <a:r>
              <a:rPr lang="ko-KR" altLang="en-US" sz="1600" cap="none" dirty="0"/>
              <a:t>다음 대시 보드에는 모바일 및 데스크톱 레이아웃에 포함 된 </a:t>
            </a:r>
            <a:r>
              <a:rPr lang="en-US" altLang="ko-KR" sz="1600" cap="none" dirty="0"/>
              <a:t>"</a:t>
            </a:r>
            <a:r>
              <a:rPr lang="ko-KR" altLang="en-US" sz="1600" cap="none" dirty="0"/>
              <a:t>차트 </a:t>
            </a:r>
            <a:r>
              <a:rPr lang="en-US" altLang="ko-KR" sz="1600" cap="none" dirty="0"/>
              <a:t>1", </a:t>
            </a:r>
            <a:r>
              <a:rPr lang="ko-KR" altLang="en-US" sz="1600" cap="none" dirty="0"/>
              <a:t>모바일 레이아웃에서 제외 된 </a:t>
            </a:r>
            <a:r>
              <a:rPr lang="en-US" altLang="ko-KR" sz="1600" cap="none" dirty="0"/>
              <a:t>"</a:t>
            </a:r>
            <a:r>
              <a:rPr lang="ko-KR" altLang="en-US" sz="1600" cap="none" dirty="0"/>
              <a:t>차트 </a:t>
            </a:r>
            <a:r>
              <a:rPr lang="en-US" altLang="ko-KR" sz="1600" cap="none" dirty="0"/>
              <a:t>2"</a:t>
            </a:r>
            <a:r>
              <a:rPr lang="ko-KR" altLang="en-US" sz="1600" cap="none" dirty="0"/>
              <a:t>및 모바일 용 사용자 지정 </a:t>
            </a:r>
            <a:r>
              <a:rPr lang="ko-KR" altLang="en-US" sz="1600" cap="none" dirty="0" err="1"/>
              <a:t>변형이있는</a:t>
            </a:r>
            <a:r>
              <a:rPr lang="ko-KR" altLang="en-US" sz="1600" cap="none" dirty="0"/>
              <a:t> </a:t>
            </a:r>
            <a:r>
              <a:rPr lang="en-US" altLang="ko-KR" sz="1600" cap="none" dirty="0"/>
              <a:t>"</a:t>
            </a:r>
            <a:r>
              <a:rPr lang="ko-KR" altLang="en-US" sz="1600" cap="none" dirty="0"/>
              <a:t>차트 </a:t>
            </a:r>
            <a:r>
              <a:rPr lang="en-US" altLang="ko-KR" sz="1600" cap="none" dirty="0"/>
              <a:t>3"</a:t>
            </a:r>
            <a:r>
              <a:rPr lang="ko-KR" altLang="en-US" sz="1600" cap="none" dirty="0"/>
              <a:t>이 있습니다</a:t>
            </a:r>
            <a:r>
              <a:rPr lang="en-US" altLang="ko-KR" sz="1600" cap="none" dirty="0"/>
              <a:t>.</a:t>
            </a:r>
            <a:endParaRPr lang="ko-KR" altLang="en-US" sz="1600" cap="none" dirty="0"/>
          </a:p>
        </p:txBody>
      </p:sp>
    </p:spTree>
    <p:extLst>
      <p:ext uri="{BB962C8B-B14F-4D97-AF65-F5344CB8AC3E}">
        <p14:creationId xmlns:p14="http://schemas.microsoft.com/office/powerpoint/2010/main" val="117354014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78E821-15FA-4569-978F-3F61AC7549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332" y="618518"/>
            <a:ext cx="7773338" cy="687767"/>
          </a:xfrm>
        </p:spPr>
        <p:txBody>
          <a:bodyPr>
            <a:normAutofit/>
          </a:bodyPr>
          <a:lstStyle/>
          <a:p>
            <a:r>
              <a:rPr lang="en-US" altLang="ko-KR" cap="none" dirty="0"/>
              <a:t>Your Turn!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65D038D-98A5-4AF1-8A34-009914D53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6D34F-D913-4ED9-813A-86A0DB00479F}" type="slidenum">
              <a:rPr lang="ko-KR" altLang="en-US" smtClean="0"/>
              <a:t>53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32C41A-D27F-4636-8DA7-28ACFEB3E74C}"/>
              </a:ext>
            </a:extLst>
          </p:cNvPr>
          <p:cNvSpPr txBox="1"/>
          <p:nvPr/>
        </p:nvSpPr>
        <p:spPr>
          <a:xfrm>
            <a:off x="685332" y="1781092"/>
            <a:ext cx="777333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이번 모듈은 </a:t>
            </a:r>
            <a:r>
              <a:rPr lang="en-US" altLang="ko-KR" dirty="0"/>
              <a:t>I have a dream</a:t>
            </a:r>
            <a:r>
              <a:rPr lang="ko-KR" altLang="en-US" dirty="0"/>
              <a:t>과 소나기 두 개의 </a:t>
            </a:r>
            <a:r>
              <a:rPr lang="en-US" altLang="ko-KR" dirty="0"/>
              <a:t>text</a:t>
            </a:r>
            <a:r>
              <a:rPr lang="ko-KR" altLang="en-US" dirty="0"/>
              <a:t>를 불러와서</a:t>
            </a:r>
            <a:r>
              <a:rPr lang="en-US" altLang="ko-KR" dirty="0"/>
              <a:t>, </a:t>
            </a:r>
            <a:r>
              <a:rPr lang="ko-KR" altLang="en-US" dirty="0"/>
              <a:t>분석하고</a:t>
            </a:r>
            <a:r>
              <a:rPr lang="en-US" altLang="ko-KR" dirty="0"/>
              <a:t>, </a:t>
            </a:r>
            <a:r>
              <a:rPr lang="en-US" altLang="ko-KR" dirty="0" err="1"/>
              <a:t>barplot</a:t>
            </a:r>
            <a:r>
              <a:rPr lang="ko-KR" altLang="en-US" dirty="0"/>
              <a:t>과 </a:t>
            </a:r>
            <a:r>
              <a:rPr lang="en-US" altLang="ko-KR" dirty="0" err="1"/>
              <a:t>wordcloud</a:t>
            </a:r>
            <a:r>
              <a:rPr lang="ko-KR" altLang="en-US" dirty="0"/>
              <a:t>를 만드는 </a:t>
            </a:r>
            <a:r>
              <a:rPr lang="en-US" altLang="ko-KR" dirty="0" err="1"/>
              <a:t>rmarkdown</a:t>
            </a:r>
            <a:r>
              <a:rPr lang="en-US" altLang="ko-KR" dirty="0"/>
              <a:t> </a:t>
            </a:r>
            <a:r>
              <a:rPr lang="ko-KR" altLang="en-US" dirty="0"/>
              <a:t>예제로 시작합니다</a:t>
            </a:r>
            <a:r>
              <a:rPr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이를 </a:t>
            </a:r>
            <a:r>
              <a:rPr lang="en-US" altLang="ko-KR" dirty="0" err="1"/>
              <a:t>Flexdashboard</a:t>
            </a:r>
            <a:r>
              <a:rPr lang="ko-KR" altLang="en-US" dirty="0"/>
              <a:t>로 구현해 보세요</a:t>
            </a:r>
            <a:r>
              <a:rPr lang="en-US" altLang="ko-KR" dirty="0"/>
              <a:t>.</a:t>
            </a:r>
            <a:r>
              <a:rPr lang="ko-KR" altLang="en-US" dirty="0"/>
              <a:t>  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Text </a:t>
            </a:r>
            <a:r>
              <a:rPr lang="ko-KR" altLang="en-US" dirty="0"/>
              <a:t>파일 두 개를 더 제공해 드리니 </a:t>
            </a:r>
            <a:r>
              <a:rPr lang="en-US" altLang="ko-KR" dirty="0" err="1"/>
              <a:t>Flexdashdashboard</a:t>
            </a:r>
            <a:r>
              <a:rPr lang="en-US" altLang="ko-KR" dirty="0"/>
              <a:t> </a:t>
            </a:r>
            <a:r>
              <a:rPr lang="ko-KR" altLang="en-US" dirty="0"/>
              <a:t>레이아웃인 </a:t>
            </a:r>
            <a:r>
              <a:rPr lang="en-US" altLang="ko-KR" dirty="0"/>
              <a:t>“Multiple Pages”</a:t>
            </a:r>
            <a:r>
              <a:rPr lang="ko-KR" altLang="en-US" dirty="0"/>
              <a:t>를 참조해서 총 네 개의 </a:t>
            </a:r>
            <a:r>
              <a:rPr lang="en-US" altLang="ko-KR" dirty="0"/>
              <a:t>text</a:t>
            </a:r>
            <a:r>
              <a:rPr lang="ko-KR" altLang="en-US" dirty="0"/>
              <a:t>를 분석하는 </a:t>
            </a:r>
            <a:r>
              <a:rPr lang="ko-KR" altLang="en-US" dirty="0" err="1"/>
              <a:t>대쉬보드를</a:t>
            </a:r>
            <a:r>
              <a:rPr lang="ko-KR" altLang="en-US" dirty="0"/>
              <a:t> 만들어 보세요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1903494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6668AFF-4561-478A-828F-E9409016BD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6D34F-D913-4ED9-813A-86A0DB00479F}" type="slidenum">
              <a:rPr lang="ko-KR" altLang="en-US" smtClean="0"/>
              <a:t>54</a:t>
            </a:fld>
            <a:endParaRPr lang="ko-KR" altLang="en-US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7EDC9EC8-7E8A-4D92-B5CC-E2D85EB6A4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4071014"/>
              </p:ext>
            </p:extLst>
          </p:nvPr>
        </p:nvGraphicFramePr>
        <p:xfrm>
          <a:off x="0" y="0"/>
          <a:ext cx="9144000" cy="685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6000">
                  <a:extLst>
                    <a:ext uri="{9D8B030D-6E8A-4147-A177-3AD203B41FA5}">
                      <a16:colId xmlns:a16="http://schemas.microsoft.com/office/drawing/2014/main" val="469798078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4015684456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1622075705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682481129"/>
                    </a:ext>
                  </a:extLst>
                </a:gridCol>
              </a:tblGrid>
              <a:tr h="34290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0562349"/>
                  </a:ext>
                </a:extLst>
              </a:tr>
              <a:tr h="342900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6215922"/>
                  </a:ext>
                </a:extLst>
              </a:tr>
            </a:tbl>
          </a:graphicData>
        </a:graphic>
      </p:graphicFrame>
      <p:pic>
        <p:nvPicPr>
          <p:cNvPr id="9" name="그림 8" descr="동물이(가) 표시된 사진&#10;&#10;높은 신뢰도로 생성된 설명">
            <a:extLst>
              <a:ext uri="{FF2B5EF4-FFF2-40B4-BE49-F238E27FC236}">
                <a16:creationId xmlns:a16="http://schemas.microsoft.com/office/drawing/2014/main" id="{CA46628F-FEA9-4603-8E33-622E0E902C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288291" cy="3429000"/>
          </a:xfrm>
          <a:prstGeom prst="rect">
            <a:avLst/>
          </a:prstGeom>
        </p:spPr>
      </p:pic>
      <p:pic>
        <p:nvPicPr>
          <p:cNvPr id="11" name="그림 10" descr="텍스트이(가) 표시된 사진&#10;&#10;매우 높은 신뢰도로 생성된 설명">
            <a:extLst>
              <a:ext uri="{FF2B5EF4-FFF2-40B4-BE49-F238E27FC236}">
                <a16:creationId xmlns:a16="http://schemas.microsoft.com/office/drawing/2014/main" id="{70E53DE7-41F2-4049-BBF6-CA0422EE40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0118" y="7951"/>
            <a:ext cx="2245931" cy="3385860"/>
          </a:xfrm>
          <a:prstGeom prst="rect">
            <a:avLst/>
          </a:prstGeom>
        </p:spPr>
      </p:pic>
      <p:pic>
        <p:nvPicPr>
          <p:cNvPr id="13" name="그림 12" descr="스크린샷이(가) 표시된 사진&#10;&#10;높은 신뢰도로 생성된 설명">
            <a:extLst>
              <a:ext uri="{FF2B5EF4-FFF2-40B4-BE49-F238E27FC236}">
                <a16:creationId xmlns:a16="http://schemas.microsoft.com/office/drawing/2014/main" id="{A32D76FF-20E7-4FE8-AFB9-938E590C48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0330" y="0"/>
            <a:ext cx="2245930" cy="3429000"/>
          </a:xfrm>
          <a:prstGeom prst="rect">
            <a:avLst/>
          </a:prstGeom>
        </p:spPr>
      </p:pic>
      <p:pic>
        <p:nvPicPr>
          <p:cNvPr id="15" name="그림 14" descr="동물, 실외이(가) 표시된 사진&#10;&#10;높은 신뢰도로 생성된 설명">
            <a:extLst>
              <a:ext uri="{FF2B5EF4-FFF2-40B4-BE49-F238E27FC236}">
                <a16:creationId xmlns:a16="http://schemas.microsoft.com/office/drawing/2014/main" id="{82065910-8E35-4728-96FD-AA70CD9EAF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4050" y="3429000"/>
            <a:ext cx="2219314" cy="3380412"/>
          </a:xfrm>
          <a:prstGeom prst="rect">
            <a:avLst/>
          </a:prstGeom>
        </p:spPr>
      </p:pic>
      <p:pic>
        <p:nvPicPr>
          <p:cNvPr id="17" name="그림 16" descr="조류, 동물이(가) 표시된 사진&#10;&#10;매우 높은 신뢰도로 생성된 설명">
            <a:extLst>
              <a:ext uri="{FF2B5EF4-FFF2-40B4-BE49-F238E27FC236}">
                <a16:creationId xmlns:a16="http://schemas.microsoft.com/office/drawing/2014/main" id="{0A19BB9E-DA22-423F-A1E5-E6952313B6E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7742" y="0"/>
            <a:ext cx="2302376" cy="3401762"/>
          </a:xfrm>
          <a:prstGeom prst="rect">
            <a:avLst/>
          </a:prstGeom>
        </p:spPr>
      </p:pic>
      <p:pic>
        <p:nvPicPr>
          <p:cNvPr id="19" name="그림 18" descr="텍스트이(가) 표시된 사진&#10;&#10;높은 신뢰도로 생성된 설명">
            <a:extLst>
              <a:ext uri="{FF2B5EF4-FFF2-40B4-BE49-F238E27FC236}">
                <a16:creationId xmlns:a16="http://schemas.microsoft.com/office/drawing/2014/main" id="{F4DAE8EE-EB59-4290-A2EE-CCAA4999480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0118" y="3461686"/>
            <a:ext cx="2247837" cy="3331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43463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E87D81-BCDD-4794-BFDE-2A2F4C1F7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FDFD50E-02F5-45FC-B418-4EEDE00DB42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E97447E-1A09-443A-826F-FD25338D8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6D34F-D913-4ED9-813A-86A0DB00479F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269520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442F65-DEC4-41A7-8BA8-C1C501E4D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0740F58-3AC8-4EBB-9349-1CF96F44DFB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B661AEF-B650-4DCA-AA2C-DD8AE482A3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6D34F-D913-4ED9-813A-86A0DB00479F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4224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161F27AE-5153-4871-A90C-B5DF6463753A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1489" y="868472"/>
            <a:ext cx="6561022" cy="5514769"/>
          </a:xfr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ED0F0B2-6075-4118-A1F8-E8C8BD58B9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6D34F-D913-4ED9-813A-86A0DB00479F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73896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161F27AE-5153-4871-A90C-B5DF6463753A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3908" y="4315642"/>
            <a:ext cx="2912213" cy="2447817"/>
          </a:xfr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ED0F0B2-6075-4118-A1F8-E8C8BD58B9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85509" y="2909489"/>
            <a:ext cx="573161" cy="365125"/>
          </a:xfrm>
        </p:spPr>
        <p:txBody>
          <a:bodyPr/>
          <a:lstStyle/>
          <a:p>
            <a:fld id="{2B56D34F-D913-4ED9-813A-86A0DB00479F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C68740BE-20A8-4D64-B823-4D835BDED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331" y="204083"/>
            <a:ext cx="7773339" cy="687767"/>
          </a:xfrm>
        </p:spPr>
        <p:txBody>
          <a:bodyPr/>
          <a:lstStyle/>
          <a:p>
            <a:r>
              <a:rPr lang="en-US" altLang="ko-KR" cap="none" dirty="0"/>
              <a:t>Behind the scenes…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CF0F9DB-A974-4214-9FE8-BF5385D0EC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127" y="1256308"/>
            <a:ext cx="3000040" cy="2421908"/>
          </a:xfrm>
          <a:prstGeom prst="rect">
            <a:avLst/>
          </a:prstGeom>
        </p:spPr>
      </p:pic>
      <p:pic>
        <p:nvPicPr>
          <p:cNvPr id="10" name="그림 9" descr="텍스트이(가) 표시된 사진&#10;&#10;높은 신뢰도로 생성된 설명">
            <a:extLst>
              <a:ext uri="{FF2B5EF4-FFF2-40B4-BE49-F238E27FC236}">
                <a16:creationId xmlns:a16="http://schemas.microsoft.com/office/drawing/2014/main" id="{AA23269B-51CD-44AF-AA09-D766E2B4FE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5181" y="1256307"/>
            <a:ext cx="2763979" cy="237958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D9591E1-A53F-4EF8-A8AD-439DA850A3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1021" y="1256307"/>
            <a:ext cx="1200647" cy="2401293"/>
          </a:xfrm>
          <a:prstGeom prst="rect">
            <a:avLst/>
          </a:prstGeom>
        </p:spPr>
      </p:pic>
      <p:sp>
        <p:nvSpPr>
          <p:cNvPr id="13" name="제목 1">
            <a:extLst>
              <a:ext uri="{FF2B5EF4-FFF2-40B4-BE49-F238E27FC236}">
                <a16:creationId xmlns:a16="http://schemas.microsoft.com/office/drawing/2014/main" id="{922AD474-EE7B-4A81-87B9-73E9F64B2322}"/>
              </a:ext>
            </a:extLst>
          </p:cNvPr>
          <p:cNvSpPr txBox="1">
            <a:spLocks/>
          </p:cNvSpPr>
          <p:nvPr/>
        </p:nvSpPr>
        <p:spPr>
          <a:xfrm>
            <a:off x="212127" y="897168"/>
            <a:ext cx="3000040" cy="5420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cap="none" dirty="0"/>
              <a:t>data</a:t>
            </a:r>
            <a:endParaRPr lang="ko-KR" altLang="en-US" dirty="0"/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DFA99EEA-77C0-4E4D-8490-3F7E90133794}"/>
              </a:ext>
            </a:extLst>
          </p:cNvPr>
          <p:cNvSpPr txBox="1">
            <a:spLocks/>
          </p:cNvSpPr>
          <p:nvPr/>
        </p:nvSpPr>
        <p:spPr>
          <a:xfrm>
            <a:off x="4171020" y="897168"/>
            <a:ext cx="1200647" cy="5420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cap="none" dirty="0" err="1"/>
              <a:t>aes</a:t>
            </a:r>
            <a:endParaRPr lang="ko-KR" altLang="en-US" dirty="0"/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id="{B1A86A67-5758-4F14-B8F6-B552545D6ACB}"/>
              </a:ext>
            </a:extLst>
          </p:cNvPr>
          <p:cNvSpPr txBox="1">
            <a:spLocks/>
          </p:cNvSpPr>
          <p:nvPr/>
        </p:nvSpPr>
        <p:spPr>
          <a:xfrm>
            <a:off x="6185181" y="903518"/>
            <a:ext cx="2763979" cy="5420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cap="none" dirty="0" err="1"/>
              <a:t>geom</a:t>
            </a:r>
            <a:endParaRPr lang="ko-KR" altLang="en-US" dirty="0"/>
          </a:p>
        </p:txBody>
      </p:sp>
      <p:sp>
        <p:nvSpPr>
          <p:cNvPr id="16" name="제목 1">
            <a:extLst>
              <a:ext uri="{FF2B5EF4-FFF2-40B4-BE49-F238E27FC236}">
                <a16:creationId xmlns:a16="http://schemas.microsoft.com/office/drawing/2014/main" id="{B798F6E3-997D-4B69-89CD-6C9476AF8F31}"/>
              </a:ext>
            </a:extLst>
          </p:cNvPr>
          <p:cNvSpPr txBox="1">
            <a:spLocks/>
          </p:cNvSpPr>
          <p:nvPr/>
        </p:nvSpPr>
        <p:spPr>
          <a:xfrm>
            <a:off x="3373908" y="3874636"/>
            <a:ext cx="2912213" cy="5420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cap="none" dirty="0"/>
              <a:t>plot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684297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78E821-15FA-4569-978F-3F61AC7549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332" y="523106"/>
            <a:ext cx="7773338" cy="687767"/>
          </a:xfrm>
        </p:spPr>
        <p:txBody>
          <a:bodyPr/>
          <a:lstStyle/>
          <a:p>
            <a:r>
              <a:rPr lang="en-US" altLang="ko-KR" cap="none"/>
              <a:t>position = “jitter”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65D038D-98A5-4AF1-8A34-009914D53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85509" y="5883276"/>
            <a:ext cx="573161" cy="365125"/>
          </a:xfrm>
        </p:spPr>
        <p:txBody>
          <a:bodyPr/>
          <a:lstStyle/>
          <a:p>
            <a:fld id="{2B56D34F-D913-4ED9-813A-86A0DB00479F}" type="slidenum">
              <a:rPr lang="ko-KR" altLang="en-US" smtClean="0"/>
              <a:t>8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6AF2F1E-C0B5-41E6-9DAA-83651D78F0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3647" y="1215968"/>
            <a:ext cx="5056705" cy="153179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5D2F1D2-F350-49A9-AD11-E68C06F581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3709" y="2776063"/>
            <a:ext cx="6496582" cy="4009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7181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78E821-15FA-4569-978F-3F61AC7549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331" y="609599"/>
            <a:ext cx="7773338" cy="687767"/>
          </a:xfrm>
        </p:spPr>
        <p:txBody>
          <a:bodyPr/>
          <a:lstStyle/>
          <a:p>
            <a:r>
              <a:rPr lang="en-US" altLang="ko-KR" cap="none" dirty="0"/>
              <a:t>aesthetics and </a:t>
            </a:r>
            <a:r>
              <a:rPr lang="en-US" altLang="ko-KR" cap="none" dirty="0" err="1"/>
              <a:t>geometric_object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DC6CC13-3AD4-42BF-84DC-511A8551FD8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4862" y="1480457"/>
            <a:ext cx="3887138" cy="5119126"/>
          </a:xfrm>
        </p:spPr>
        <p:txBody>
          <a:bodyPr>
            <a:normAutofit/>
          </a:bodyPr>
          <a:lstStyle/>
          <a:p>
            <a:r>
              <a:rPr lang="en-US" altLang="ko-KR" sz="2400" cap="none" dirty="0"/>
              <a:t>Aesthetics</a:t>
            </a:r>
          </a:p>
          <a:p>
            <a:pPr lvl="1"/>
            <a:r>
              <a:rPr lang="en-US" altLang="ko-KR" sz="2200" cap="none" dirty="0"/>
              <a:t>Position </a:t>
            </a:r>
            <a:br>
              <a:rPr lang="en-US" altLang="ko-KR" sz="2200" cap="none" dirty="0"/>
            </a:br>
            <a:r>
              <a:rPr lang="en-US" altLang="ko-KR" sz="2200" cap="none" dirty="0"/>
              <a:t>(Horizontal &amp; Vertical)</a:t>
            </a:r>
          </a:p>
          <a:p>
            <a:pPr lvl="1"/>
            <a:r>
              <a:rPr lang="en-US" altLang="ko-KR" sz="2200" cap="none" dirty="0"/>
              <a:t>Size</a:t>
            </a:r>
          </a:p>
          <a:p>
            <a:pPr lvl="1"/>
            <a:r>
              <a:rPr lang="en-US" altLang="ko-KR" sz="2200" cap="none" dirty="0"/>
              <a:t>Color</a:t>
            </a:r>
          </a:p>
          <a:p>
            <a:pPr lvl="1"/>
            <a:r>
              <a:rPr lang="en-US" altLang="ko-KR" sz="2200" cap="none" dirty="0"/>
              <a:t>Shape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65D038D-98A5-4AF1-8A34-009914D53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6D34F-D913-4ED9-813A-86A0DB00479F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BFC3E4B2-2165-4370-8CD5-2A2E4D1BBDCC}"/>
              </a:ext>
            </a:extLst>
          </p:cNvPr>
          <p:cNvSpPr txBox="1">
            <a:spLocks/>
          </p:cNvSpPr>
          <p:nvPr/>
        </p:nvSpPr>
        <p:spPr>
          <a:xfrm>
            <a:off x="4110823" y="1480457"/>
            <a:ext cx="3887138" cy="5550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cap="none" dirty="0"/>
              <a:t>Geometric objects</a:t>
            </a:r>
          </a:p>
          <a:p>
            <a:pPr lvl="1"/>
            <a:endParaRPr lang="en-US" altLang="ko-KR" sz="2200" cap="none" dirty="0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AF129099-4772-44E5-AB0F-A54CB6CAAC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9789481"/>
              </p:ext>
            </p:extLst>
          </p:nvPr>
        </p:nvGraphicFramePr>
        <p:xfrm>
          <a:off x="4651508" y="2084864"/>
          <a:ext cx="4230099" cy="33941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6311">
                  <a:extLst>
                    <a:ext uri="{9D8B030D-6E8A-4147-A177-3AD203B41FA5}">
                      <a16:colId xmlns:a16="http://schemas.microsoft.com/office/drawing/2014/main" val="2406595275"/>
                    </a:ext>
                  </a:extLst>
                </a:gridCol>
                <a:gridCol w="755374">
                  <a:extLst>
                    <a:ext uri="{9D8B030D-6E8A-4147-A177-3AD203B41FA5}">
                      <a16:colId xmlns:a16="http://schemas.microsoft.com/office/drawing/2014/main" val="663304894"/>
                    </a:ext>
                  </a:extLst>
                </a:gridCol>
                <a:gridCol w="2218414">
                  <a:extLst>
                    <a:ext uri="{9D8B030D-6E8A-4147-A177-3AD203B41FA5}">
                      <a16:colId xmlns:a16="http://schemas.microsoft.com/office/drawing/2014/main" val="3490812469"/>
                    </a:ext>
                  </a:extLst>
                </a:gridCol>
              </a:tblGrid>
              <a:tr h="52849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Geom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특징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8099148"/>
                  </a:ext>
                </a:extLst>
              </a:tr>
              <a:tr h="5284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Scatterplot</a:t>
                      </a:r>
                      <a:br>
                        <a:rPr lang="en-US" altLang="ko-KR" dirty="0"/>
                      </a:br>
                      <a:r>
                        <a:rPr lang="en-US" altLang="ko-KR" dirty="0"/>
                        <a:t>(</a:t>
                      </a:r>
                      <a:r>
                        <a:rPr lang="ko-KR" altLang="en-US" dirty="0" err="1"/>
                        <a:t>산점도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Point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79296697"/>
                  </a:ext>
                </a:extLst>
              </a:tr>
              <a:tr h="5284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Bubblechart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Point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변수가 </a:t>
                      </a:r>
                      <a:r>
                        <a:rPr lang="en-US" altLang="ko-KR" sz="1600" dirty="0"/>
                        <a:t>Size</a:t>
                      </a:r>
                      <a:r>
                        <a:rPr lang="ko-KR" altLang="en-US" sz="1600" dirty="0"/>
                        <a:t>를 결정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27971383"/>
                  </a:ext>
                </a:extLst>
              </a:tr>
              <a:tr h="5284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Barchart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Bar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86034733"/>
                  </a:ext>
                </a:extLst>
              </a:tr>
              <a:tr h="5284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Box-and-whisker plot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Boxplot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1626065"/>
                  </a:ext>
                </a:extLst>
              </a:tr>
              <a:tr h="5284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Line chart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Line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064103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75475376"/>
      </p:ext>
    </p:extLst>
  </p:cSld>
  <p:clrMapOvr>
    <a:masterClrMapping/>
  </p:clrMapOvr>
</p:sld>
</file>

<file path=ppt/theme/theme1.xml><?xml version="1.0" encoding="utf-8"?>
<a:theme xmlns:a="http://schemas.openxmlformats.org/drawingml/2006/main" name="물방울">
  <a:themeElements>
    <a:clrScheme name="물방울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물방울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물방울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TM04033925[[fn=물방울]]</Template>
  <TotalTime>1260</TotalTime>
  <Words>1222</Words>
  <Application>Microsoft Office PowerPoint</Application>
  <PresentationFormat>화면 슬라이드 쇼(4:3)</PresentationFormat>
  <Paragraphs>184</Paragraphs>
  <Slides>56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56</vt:i4>
      </vt:variant>
    </vt:vector>
  </HeadingPairs>
  <TitlesOfParts>
    <vt:vector size="60" baseType="lpstr">
      <vt:lpstr>맑은 고딕</vt:lpstr>
      <vt:lpstr>Arial</vt:lpstr>
      <vt:lpstr>Tw Cen MT</vt:lpstr>
      <vt:lpstr>물방울</vt:lpstr>
      <vt:lpstr>Lecture 3  ggplot2 &amp; wordcloud &amp; flexdashboard (I have a dream)</vt:lpstr>
      <vt:lpstr>프로젝트 개요 (“I have a dream”)</vt:lpstr>
      <vt:lpstr>Module 1  More on ggplot2</vt:lpstr>
      <vt:lpstr>Grammar of Graphics</vt:lpstr>
      <vt:lpstr>Grammar of Graphics</vt:lpstr>
      <vt:lpstr>PowerPoint 프레젠테이션</vt:lpstr>
      <vt:lpstr>Behind the scenes…</vt:lpstr>
      <vt:lpstr>position = “jitter”</vt:lpstr>
      <vt:lpstr>aesthetics and geometric_object</vt:lpstr>
      <vt:lpstr>coord_flip()</vt:lpstr>
      <vt:lpstr>Barchart (color and fill)</vt:lpstr>
      <vt:lpstr>Barchart (color and fill)</vt:lpstr>
      <vt:lpstr>Position in barchart</vt:lpstr>
      <vt:lpstr>coordinate</vt:lpstr>
      <vt:lpstr>ggplotly (interactive)</vt:lpstr>
      <vt:lpstr>PowerPoint 프레젠테이션</vt:lpstr>
      <vt:lpstr>Module 2  text-mining</vt:lpstr>
      <vt:lpstr>Module 2-1  “I have a dream” – Martin Luther King, Jr.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Summary</vt:lpstr>
      <vt:lpstr>Summary</vt:lpstr>
      <vt:lpstr>Module 2-2  “소나기” – 황순원</vt:lpstr>
      <vt:lpstr>PowerPoint 프레젠테이션</vt:lpstr>
      <vt:lpstr>PowerPoint 프레젠테이션</vt:lpstr>
      <vt:lpstr>PowerPoint 프레젠테이션</vt:lpstr>
      <vt:lpstr>PowerPoint 프레젠테이션</vt:lpstr>
      <vt:lpstr>Summary</vt:lpstr>
      <vt:lpstr>Module 3  Writing a function  (길고, 전형적이고, 반복적인 코드는  함수로 묶는 것이 바람직!)</vt:lpstr>
      <vt:lpstr>PowerPoint 프레젠테이션</vt:lpstr>
      <vt:lpstr>PowerPoint 프레젠테이션</vt:lpstr>
      <vt:lpstr>PowerPoint 프레젠테이션</vt:lpstr>
      <vt:lpstr>Module 4  flexdashboard</vt:lpstr>
      <vt:lpstr>PowerPoint 프레젠테이션</vt:lpstr>
      <vt:lpstr>PowerPoint 프레젠테이션</vt:lpstr>
      <vt:lpstr>Flexdashboard –  easy interactive dashboards for r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Your Turn!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0  강의 소개</dc:title>
  <dc:creator>MKSim</dc:creator>
  <cp:lastModifiedBy>MKSim</cp:lastModifiedBy>
  <cp:revision>133</cp:revision>
  <dcterms:created xsi:type="dcterms:W3CDTF">2018-04-14T14:12:15Z</dcterms:created>
  <dcterms:modified xsi:type="dcterms:W3CDTF">2018-04-28T14:52:27Z</dcterms:modified>
</cp:coreProperties>
</file>